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2" r:id="rId3"/>
    <p:sldId id="276" r:id="rId4"/>
    <p:sldId id="277" r:id="rId5"/>
    <p:sldId id="278" r:id="rId6"/>
    <p:sldId id="284" r:id="rId7"/>
    <p:sldId id="288" r:id="rId8"/>
    <p:sldId id="281" r:id="rId9"/>
    <p:sldId id="283" r:id="rId10"/>
    <p:sldId id="289" r:id="rId11"/>
    <p:sldId id="291" r:id="rId12"/>
    <p:sldId id="286" r:id="rId13"/>
    <p:sldId id="295" r:id="rId14"/>
    <p:sldId id="292" r:id="rId15"/>
    <p:sldId id="293" r:id="rId16"/>
    <p:sldId id="280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660033"/>
    <a:srgbClr val="FFFFFF"/>
    <a:srgbClr val="F0A334"/>
    <a:srgbClr val="232461"/>
    <a:srgbClr val="FFF0DC"/>
    <a:srgbClr val="8E96CD"/>
    <a:srgbClr val="2E3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 snapToGrid="0" snapToObjects="1">
      <p:cViewPr varScale="1">
        <p:scale>
          <a:sx n="103" d="100"/>
          <a:sy n="103" d="100"/>
        </p:scale>
        <p:origin x="138" y="2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darbalapis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Nepasitikrinusių sveikatą vaikų dalis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2.6562499999999999E-2"/>
                  <c:y val="-6.3281246107206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EE16-4D1E-8E3B-B44076577044}"/>
                </c:ext>
              </c:extLst>
            </c:dLbl>
            <c:dLbl>
              <c:idx val="1"/>
              <c:layout>
                <c:manualLayout>
                  <c:x val="-1.0937500000000057E-2"/>
                  <c:y val="-6.0937496251384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E16-4D1E-8E3B-B44076577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2"/>
                <c:pt idx="0">
                  <c:v>Dantų ir žandikaulių būklės įvertinimo pažymėjimas</c:v>
                </c:pt>
                <c:pt idx="1">
                  <c:v>Mokinio sveikatos pažymėjimas</c:v>
                </c:pt>
              </c:strCache>
            </c:strRef>
          </c:cat>
          <c:val>
            <c:numRef>
              <c:f>Lapas1!$B$2:$B$4</c:f>
              <c:numCache>
                <c:formatCode>General</c:formatCode>
                <c:ptCount val="3"/>
                <c:pt idx="0">
                  <c:v>8</c:v>
                </c:pt>
                <c:pt idx="1">
                  <c:v>1.64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16-4D1E-8E3B-B44076577044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Pasitikrinusių sveikatą vaikų dalis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3037409140761061E-2"/>
                  <c:y val="-3.62639333719002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E16-4D1E-8E3B-B44076577044}"/>
                </c:ext>
              </c:extLst>
            </c:dLbl>
            <c:dLbl>
              <c:idx val="1"/>
              <c:layout>
                <c:manualLayout>
                  <c:x val="-6.25E-2"/>
                  <c:y val="-3.51562478373371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E16-4D1E-8E3B-B44076577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2"/>
                <c:pt idx="0">
                  <c:v>Dantų ir žandikaulių būklės įvertinimo pažymėjimas</c:v>
                </c:pt>
                <c:pt idx="1">
                  <c:v>Mokinio sveikatos pažymėjimas</c:v>
                </c:pt>
              </c:strCache>
            </c:strRef>
          </c:cat>
          <c:val>
            <c:numRef>
              <c:f>Lapas1!$C$2:$C$4</c:f>
              <c:numCache>
                <c:formatCode>General</c:formatCode>
                <c:ptCount val="3"/>
                <c:pt idx="0">
                  <c:v>92</c:v>
                </c:pt>
                <c:pt idx="1">
                  <c:v>98.36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16-4D1E-8E3B-B440765770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3581056"/>
        <c:axId val="133611520"/>
        <c:axId val="0"/>
      </c:bar3DChart>
      <c:catAx>
        <c:axId val="133581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33611520"/>
        <c:crosses val="autoZero"/>
        <c:auto val="1"/>
        <c:lblAlgn val="ctr"/>
        <c:lblOffset val="100"/>
        <c:noMultiLvlLbl val="0"/>
      </c:catAx>
      <c:valAx>
        <c:axId val="13361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33581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164845792622608"/>
          <c:y val="0.18590568492214044"/>
          <c:w val="0.19673318280938004"/>
          <c:h val="0.42503183901132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8342411360966897"/>
          <c:y val="2.6233041065964774E-2"/>
          <c:w val="0.46598856882473988"/>
          <c:h val="0.8864806746872376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1 seka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0D8C-49B9-A70B-F90FB4533020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 seka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0D8C-49B9-A70B-F90FB4533020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3 seka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256053887885309E-3"/>
                  <c:y val="-0.146898231045387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753384559092573E-2"/>
                      <c:h val="0.147947504124283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0D8C-49B9-A70B-F90FB4533020}"/>
                </c:ext>
              </c:extLst>
            </c:dLbl>
            <c:dLbl>
              <c:idx val="1"/>
              <c:layout>
                <c:manualLayout>
                  <c:x val="1.3721185510428101E-2"/>
                  <c:y val="-1.5739096183434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D8C-49B9-A70B-F90FB4533020}"/>
                </c:ext>
              </c:extLst>
            </c:dLbl>
            <c:dLbl>
              <c:idx val="2"/>
              <c:layout>
                <c:manualLayout>
                  <c:x val="1.3721185510428101E-2"/>
                  <c:y val="-5.77099160643501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319063300402492E-2"/>
                      <c:h val="8.49911193905458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0D8C-49B9-A70B-F90FB4533020}"/>
                </c:ext>
              </c:extLst>
            </c:dLbl>
            <c:dLbl>
              <c:idx val="3"/>
              <c:layout>
                <c:manualLayout>
                  <c:x val="1.6008049762166118E-2"/>
                  <c:y val="-1.20227818074776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D8C-49B9-A70B-F90FB45330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  <c:pt idx="0">
                  <c:v>82.69</c:v>
                </c:pt>
                <c:pt idx="1">
                  <c:v>11.64</c:v>
                </c:pt>
                <c:pt idx="2">
                  <c:v>5.67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8C-49B9-A70B-F90FB45330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3979648"/>
        <c:axId val="163981184"/>
        <c:axId val="0"/>
      </c:bar3DChart>
      <c:catAx>
        <c:axId val="163979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63981184"/>
        <c:crosses val="autoZero"/>
        <c:auto val="1"/>
        <c:lblAlgn val="ctr"/>
        <c:lblOffset val="100"/>
        <c:noMultiLvlLbl val="0"/>
      </c:catAx>
      <c:valAx>
        <c:axId val="163981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63979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>
      <a:gsLst>
        <a:gs pos="0">
          <a:schemeClr val="accent5">
            <a:lumMod val="5000"/>
            <a:lumOff val="95000"/>
          </a:schemeClr>
        </a:gs>
        <a:gs pos="74000">
          <a:schemeClr val="accent5">
            <a:lumMod val="45000"/>
            <a:lumOff val="55000"/>
          </a:schemeClr>
        </a:gs>
        <a:gs pos="83000">
          <a:schemeClr val="accent5">
            <a:lumMod val="45000"/>
            <a:lumOff val="55000"/>
          </a:schemeClr>
        </a:gs>
        <a:gs pos="100000">
          <a:schemeClr val="accent5">
            <a:lumMod val="30000"/>
            <a:lumOff val="7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71766459260395E-2"/>
          <c:y val="7.5178024757087722E-2"/>
          <c:w val="0.85220183699588792"/>
          <c:h val="0.82851390922401169"/>
        </c:manualLayout>
      </c:layout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Proc.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A7C-4608-82D4-7CD56019090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5A7C-4608-82D4-7CD56019090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5A7C-4608-82D4-7CD56019090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A7C-4608-82D4-7CD56019090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5A7C-4608-82D4-7CD56019090D}"/>
              </c:ext>
            </c:extLst>
          </c:dPt>
          <c:dLbls>
            <c:dLbl>
              <c:idx val="0"/>
              <c:layout>
                <c:manualLayout>
                  <c:x val="-3.6864621173510748E-2"/>
                  <c:y val="1.8430153986583091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83826540107948"/>
                      <c:h val="0.146186307505838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A7C-4608-82D4-7CD56019090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A7C-4608-82D4-7CD56019090D}"/>
                </c:ext>
              </c:extLst>
            </c:dLbl>
            <c:dLbl>
              <c:idx val="2"/>
              <c:layout>
                <c:manualLayout>
                  <c:x val="-0.18364198200308576"/>
                  <c:y val="-0.341675537376703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A7C-4608-82D4-7CD56019090D}"/>
                </c:ext>
              </c:extLst>
            </c:dLbl>
            <c:dLbl>
              <c:idx val="3"/>
              <c:layout>
                <c:manualLayout>
                  <c:x val="-4.9510746724931451E-18"/>
                  <c:y val="-0.125715345388696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88069979527266"/>
                      <c:h val="0.123626022625875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A7C-4608-82D4-7CD56019090D}"/>
                </c:ext>
              </c:extLst>
            </c:dLbl>
            <c:dLbl>
              <c:idx val="4"/>
              <c:layout>
                <c:manualLayout>
                  <c:x val="0.10346684438633218"/>
                  <c:y val="9.70119579075096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A7C-4608-82D4-7CD5601909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Lapas1!$A$2:$A$6</c:f>
              <c:strCache>
                <c:ptCount val="5"/>
                <c:pt idx="0">
                  <c:v>Antsvoris</c:v>
                </c:pt>
                <c:pt idx="1">
                  <c:v>Neįvertinta</c:v>
                </c:pt>
                <c:pt idx="2">
                  <c:v>Normalus svoris</c:v>
                </c:pt>
                <c:pt idx="3">
                  <c:v>Nutukimas</c:v>
                </c:pt>
                <c:pt idx="4">
                  <c:v>Per mažas svoris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15.52</c:v>
                </c:pt>
                <c:pt idx="1">
                  <c:v>0</c:v>
                </c:pt>
                <c:pt idx="2">
                  <c:v>71.319999999999993</c:v>
                </c:pt>
                <c:pt idx="3">
                  <c:v>8.36</c:v>
                </c:pt>
                <c:pt idx="4">
                  <c:v>11.04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7C-4608-82D4-7CD56019090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2023/2024</c:v>
                </c:pt>
              </c:strCache>
            </c:strRef>
          </c:tx>
          <c:invertIfNegative val="0"/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92.33</c:v>
                </c:pt>
                <c:pt idx="1">
                  <c:v>3.49</c:v>
                </c:pt>
                <c:pt idx="2">
                  <c:v>1.19</c:v>
                </c:pt>
                <c:pt idx="3">
                  <c:v>2.99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5D-41FE-A219-4AECE543E39A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2022/2023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E391-43BA-BBF5-2272DED64167}"/>
              </c:ext>
            </c:extLst>
          </c:dPt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Lapas1!$C$2:$C$6</c:f>
              <c:numCache>
                <c:formatCode>General</c:formatCode>
                <c:ptCount val="5"/>
                <c:pt idx="0">
                  <c:v>92.25</c:v>
                </c:pt>
                <c:pt idx="1">
                  <c:v>6.2</c:v>
                </c:pt>
                <c:pt idx="2">
                  <c:v>0.78</c:v>
                </c:pt>
                <c:pt idx="3">
                  <c:v>2.33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5D-41FE-A219-4AECE543E39A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2021/2022</c:v>
                </c:pt>
              </c:strCache>
            </c:strRef>
          </c:tx>
          <c:invertIfNegative val="0"/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Lapas1!$D$2:$D$6</c:f>
              <c:numCache>
                <c:formatCode>General</c:formatCode>
                <c:ptCount val="5"/>
                <c:pt idx="0">
                  <c:v>91.18</c:v>
                </c:pt>
                <c:pt idx="1">
                  <c:v>5.46</c:v>
                </c:pt>
                <c:pt idx="2">
                  <c:v>2.52</c:v>
                </c:pt>
                <c:pt idx="3">
                  <c:v>2.52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D1-43C8-AE50-967EF7D5FE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168064"/>
        <c:axId val="124169600"/>
        <c:axId val="0"/>
      </c:bar3DChart>
      <c:catAx>
        <c:axId val="1241680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24169600"/>
        <c:crosses val="autoZero"/>
        <c:auto val="1"/>
        <c:lblAlgn val="ctr"/>
        <c:lblOffset val="100"/>
        <c:noMultiLvlLbl val="0"/>
      </c:catAx>
      <c:valAx>
        <c:axId val="12416960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lt-LT"/>
          </a:p>
        </c:txPr>
        <c:crossAx val="12416806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>
                <a:latin typeface="Times New Roman" pitchFamily="18" charset="0"/>
                <a:cs typeface="Times New Roman" pitchFamily="18" charset="0"/>
              </a:defRPr>
            </a:pPr>
            <a:endParaRPr lang="lt-LT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lt-L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kpi+KPI indekso pasiskirstymas pagal </a:t>
            </a:r>
            <a:r>
              <a:rPr lang="lt-LT"/>
              <a:t>vaikų amžių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Vaikų, neturinčių ėduonies pažeistų, plombuotų ir išrautų dantų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15 m.</c:v>
                </c:pt>
                <c:pt idx="1">
                  <c:v>16 m.</c:v>
                </c:pt>
                <c:pt idx="2">
                  <c:v>17 m.</c:v>
                </c:pt>
                <c:pt idx="3">
                  <c:v>18 m.</c:v>
                </c:pt>
                <c:pt idx="4">
                  <c:v>19 m.</c:v>
                </c:pt>
                <c:pt idx="5">
                  <c:v>20 m.</c:v>
                </c:pt>
                <c:pt idx="6">
                  <c:v>Bendras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4.7300000000000004</c:v>
                </c:pt>
                <c:pt idx="1">
                  <c:v>7.67</c:v>
                </c:pt>
                <c:pt idx="2">
                  <c:v>4</c:v>
                </c:pt>
                <c:pt idx="3">
                  <c:v>4.82</c:v>
                </c:pt>
                <c:pt idx="4">
                  <c:v>0</c:v>
                </c:pt>
                <c:pt idx="5">
                  <c:v>0</c:v>
                </c:pt>
                <c:pt idx="6">
                  <c:v>4.82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DC-495E-A209-55448A0D19D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Vaikų, neturinčių sąkandžio patologijos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15 m.</c:v>
                </c:pt>
                <c:pt idx="1">
                  <c:v>16 m.</c:v>
                </c:pt>
                <c:pt idx="2">
                  <c:v>17 m.</c:v>
                </c:pt>
                <c:pt idx="3">
                  <c:v>18 m.</c:v>
                </c:pt>
                <c:pt idx="4">
                  <c:v>19 m.</c:v>
                </c:pt>
                <c:pt idx="5">
                  <c:v>20 m.</c:v>
                </c:pt>
                <c:pt idx="6">
                  <c:v>Bendras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31.58</c:v>
                </c:pt>
                <c:pt idx="1">
                  <c:v>44.44</c:v>
                </c:pt>
                <c:pt idx="2">
                  <c:v>48.61</c:v>
                </c:pt>
                <c:pt idx="3">
                  <c:v>40.909999999999997</c:v>
                </c:pt>
                <c:pt idx="4">
                  <c:v>40</c:v>
                </c:pt>
                <c:pt idx="5">
                  <c:v>50</c:v>
                </c:pt>
                <c:pt idx="6">
                  <c:v>43.55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CF-4565-8707-C17BE763943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4193408"/>
        <c:axId val="124207488"/>
      </c:barChart>
      <c:catAx>
        <c:axId val="12419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4207488"/>
        <c:crosses val="autoZero"/>
        <c:auto val="1"/>
        <c:lblAlgn val="ctr"/>
        <c:lblOffset val="100"/>
        <c:noMultiLvlLbl val="0"/>
      </c:catAx>
      <c:valAx>
        <c:axId val="12420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4193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lt-LT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Kpi+KPI Indekso pasiskirstymas pagal klases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1 seka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9 klasė</c:v>
                </c:pt>
                <c:pt idx="1">
                  <c:v>10 klasė</c:v>
                </c:pt>
                <c:pt idx="2">
                  <c:v>11 klasė</c:v>
                </c:pt>
                <c:pt idx="3">
                  <c:v>12 klasė</c:v>
                </c:pt>
                <c:pt idx="4">
                  <c:v>Bendra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4.79</c:v>
                </c:pt>
                <c:pt idx="1">
                  <c:v>6.67</c:v>
                </c:pt>
                <c:pt idx="2">
                  <c:v>5.3</c:v>
                </c:pt>
                <c:pt idx="3">
                  <c:v>6.79</c:v>
                </c:pt>
                <c:pt idx="4">
                  <c:v>4.82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3B-49A4-B4BB-5625FDDB30B2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 seka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9 klasė</c:v>
                </c:pt>
                <c:pt idx="1">
                  <c:v>10 klasė</c:v>
                </c:pt>
                <c:pt idx="2">
                  <c:v>11 klasė</c:v>
                </c:pt>
                <c:pt idx="3">
                  <c:v>12 klasė</c:v>
                </c:pt>
                <c:pt idx="4">
                  <c:v>Bendra</c:v>
                </c:pt>
              </c:strCache>
            </c:strRef>
          </c:cat>
          <c:val>
            <c:numRef>
              <c:f>Lapas1!$C$2:$C$6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6B61-4CE2-9703-FF1D8EDC3FA7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3 seka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9 klasė</c:v>
                </c:pt>
                <c:pt idx="1">
                  <c:v>10 klasė</c:v>
                </c:pt>
                <c:pt idx="2">
                  <c:v>11 klasė</c:v>
                </c:pt>
                <c:pt idx="3">
                  <c:v>12 klasė</c:v>
                </c:pt>
                <c:pt idx="4">
                  <c:v>Bendra</c:v>
                </c:pt>
              </c:strCache>
            </c:strRef>
          </c:cat>
          <c:val>
            <c:numRef>
              <c:f>Lapas1!$D$2:$D$6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6B61-4CE2-9703-FF1D8EDC3FA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5702144"/>
        <c:axId val="125704832"/>
      </c:barChart>
      <c:catAx>
        <c:axId val="12570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125704832"/>
        <c:crosses val="autoZero"/>
        <c:auto val="1"/>
        <c:lblAlgn val="ctr"/>
        <c:lblOffset val="100"/>
        <c:noMultiLvlLbl val="0"/>
      </c:catAx>
      <c:valAx>
        <c:axId val="125704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5702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331CC-8A06-6844-B66C-D2205B6DB5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52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36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5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1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869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918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922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331CC-8A06-6844-B66C-D2205B6DB5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09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  <a:p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dolor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2035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C32FF-65EB-0A49-B966-F80FFF6C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664" cy="192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5F679-7423-3B4C-A754-9532BE3F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7641"/>
            <a:ext cx="10646664" cy="350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0236B-8E81-E942-83B4-17BE52BD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198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A18A-24B4-9E40-80B1-0BEECEC8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1664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3" r:id="rId4"/>
    <p:sldLayoutId id="2147483658" r:id="rId5"/>
    <p:sldLayoutId id="2147483652" r:id="rId6"/>
    <p:sldLayoutId id="2147483651" r:id="rId7"/>
    <p:sldLayoutId id="2147483655" r:id="rId8"/>
    <p:sldLayoutId id="2147483659" r:id="rId9"/>
    <p:sldLayoutId id="2147483654" r:id="rId10"/>
    <p:sldLayoutId id="2147483656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 cap="all" baseline="0">
          <a:solidFill>
            <a:srgbClr val="2E34D1"/>
          </a:solidFill>
          <a:latin typeface="Rando" pitchFamily="2" charset="77"/>
          <a:ea typeface="+mj-ea"/>
          <a:cs typeface="Rand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176" y="5315451"/>
            <a:ext cx="11095551" cy="84635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Visuomenės sveikatos specialistė</a:t>
            </a:r>
          </a:p>
          <a:p>
            <a:pPr algn="ctr">
              <a:lnSpc>
                <a:spcPct val="100000"/>
              </a:lnSpc>
            </a:pP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Snieguolė </a:t>
            </a:r>
            <a:r>
              <a:rPr lang="lt-L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Daukintienė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7" y="2838875"/>
            <a:ext cx="10964978" cy="219558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</a:t>
            </a:r>
            <a:r>
              <a:rPr kumimoji="0" lang="lt-L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laipėdos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lt-LT" sz="2800" b="1" dirty="0" smtClean="0">
                <a:solidFill>
                  <a:srgbClr val="FFFF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turizmo mokyklą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lankančių </a:t>
            </a:r>
            <a:r>
              <a:rPr lang="lt-LT" sz="2800" b="1" dirty="0" smtClean="0">
                <a:solidFill>
                  <a:srgbClr val="FFFF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mokinių</a:t>
            </a:r>
            <a:r>
              <a:rPr kumimoji="0" lang="lt-L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profilaktinių sveikatos patikrinimų</a:t>
            </a:r>
          </a:p>
          <a:p>
            <a:pPr algn="ctr">
              <a:lnSpc>
                <a:spcPct val="150000"/>
              </a:lnSpc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lt-L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2023-2024 </a:t>
            </a:r>
            <a:r>
              <a:rPr kumimoji="0" lang="lt-L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m.m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duomenų analizė</a:t>
            </a:r>
            <a:r>
              <a:rPr kumimoji="0" lang="lt-LT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lt-LT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GB" sz="3500" cap="all" dirty="0">
              <a:solidFill>
                <a:srgbClr val="F0A334"/>
              </a:solidFill>
              <a:latin typeface="Montserrat Medium" pitchFamily="2" charset="0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32" y="467517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335280" y="2794898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FIZINIO LAVINIMO GRUPĖS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39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A799D80-5C3C-4D84-80E9-1FA3667C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704" y="363682"/>
            <a:ext cx="10518648" cy="1037662"/>
          </a:xfrm>
        </p:spPr>
        <p:txBody>
          <a:bodyPr/>
          <a:lstStyle/>
          <a:p>
            <a:pPr algn="ctr"/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MOKINIŲ 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pasiskirstymas pagal fizinio ugdymo grupes </a:t>
            </a: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2023-2024 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C68887A-438E-44F7-84F7-74E7B968D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4" y="6353298"/>
            <a:ext cx="5760021" cy="344932"/>
          </a:xfrm>
        </p:spPr>
        <p:txBody>
          <a:bodyPr/>
          <a:lstStyle/>
          <a:p>
            <a:r>
              <a:rPr lang="lt-LT" sz="24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24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9D42C4F-D37D-45C8-9287-B43E4556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3">
            <a:extLst>
              <a:ext uri="{FF2B5EF4-FFF2-40B4-BE49-F238E27FC236}">
                <a16:creationId xmlns:a16="http://schemas.microsoft.com/office/drawing/2014/main" id="{78CF1E3F-5F11-407D-8ED2-FDD04B1A8E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438711"/>
              </p:ext>
            </p:extLst>
          </p:nvPr>
        </p:nvGraphicFramePr>
        <p:xfrm>
          <a:off x="798536" y="1140031"/>
          <a:ext cx="10850920" cy="5213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5290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DANTŲ BŪKLĖ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24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7D0F48D-AF35-4328-956B-9AB032C4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86" y="529936"/>
            <a:ext cx="11815828" cy="571500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Dantų ėduonies intensyvumo (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kpi+KPI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indeksas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E7333EA7-11B6-480F-A3FE-0EEDED48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3932157-C1A5-4B58-A007-D5DE3C82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D15348CB-008E-4339-BA9B-98E40F36DCF9}"/>
              </a:ext>
            </a:extLst>
          </p:cNvPr>
          <p:cNvSpPr/>
          <p:nvPr/>
        </p:nvSpPr>
        <p:spPr>
          <a:xfrm>
            <a:off x="8029283" y="1421895"/>
            <a:ext cx="2592288" cy="1461204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kpi+KPI indekso ribos: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žemas - mažiau nei 1,2.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Žemas - 1,2-2,6.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Vidutinis 2,7-4,4.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Aukštas 4,5-6,5.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aukštas - daugiau nei 6,5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lt-LT" altLang="lt-LT" sz="1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AFAA3433-C84B-4953-8EB2-9CDF9A7C2F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5720951"/>
              </p:ext>
            </p:extLst>
          </p:nvPr>
        </p:nvGraphicFramePr>
        <p:xfrm>
          <a:off x="251519" y="1554728"/>
          <a:ext cx="6569958" cy="46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BA50A40-2265-4F4A-B520-9576C21136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9588705"/>
              </p:ext>
            </p:extLst>
          </p:nvPr>
        </p:nvGraphicFramePr>
        <p:xfrm>
          <a:off x="6911438" y="2927409"/>
          <a:ext cx="4827979" cy="3629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38740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A8DC2ED-70E4-435D-A114-1BAA3A72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95579"/>
            <a:ext cx="10337944" cy="470776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Apibendrinimas</a:t>
            </a:r>
            <a:r>
              <a:rPr lang="lt-LT" altLang="lt-LT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lt-LT" altLang="lt-LT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2967E23-CE3C-4A52-96BF-F8EC9049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8B5605-C213-4EF6-9870-0E604483E106}"/>
              </a:ext>
            </a:extLst>
          </p:cNvPr>
          <p:cNvSpPr txBox="1"/>
          <p:nvPr/>
        </p:nvSpPr>
        <p:spPr>
          <a:xfrm>
            <a:off x="542544" y="1405246"/>
            <a:ext cx="1135504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• 20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m. profilaktiškai sveikatą pasitikrino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8.36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mokinių.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Dantų ir žandikaulių įvertinimą atliko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92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mokinių.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Įsigaliojus naujai Mokinio sveikatos pažymėjimo formai, nebenurodomi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mokinių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organų sistemų sutrikimai, bet šeimos gydytojas pateikia bendras arba specialiąsias rekomendacijas, kurių turi būti laikomasi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mokiniui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dalyvaujant ugdymo veikloje.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11.64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mokinių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buvo nurodytos bendros, o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5.67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. mokinių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– specialiosios rekomendacijos. Pritaikytas maitinimas </a:t>
            </a:r>
            <a:r>
              <a:rPr lang="lt-LT" sz="2700" dirty="0" smtClean="0">
                <a:latin typeface="Times New Roman" pitchFamily="18" charset="0"/>
                <a:cs typeface="Times New Roman" pitchFamily="18" charset="0"/>
              </a:rPr>
              <a:t>mokiniams nebuvo paskirstas.</a:t>
            </a:r>
            <a:endParaRPr lang="lt-LT" sz="27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20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15.52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proc.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mokinių 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turėjo per didelį, o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11.04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proc.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mokinių 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per mažą svorį.</a:t>
            </a:r>
          </a:p>
          <a:p>
            <a:pPr lvl="0" algn="just"/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20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92.33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mokinių, 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priskirti pagrindinei fizinio ugdymo grupei.</a:t>
            </a:r>
          </a:p>
          <a:p>
            <a:pPr lvl="0" algn="just"/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3,57</a:t>
            </a:r>
            <a:r>
              <a:rPr lang="en-US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proc.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mokinių 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neturėjo ėduonies pažeistų dantų.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46.43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lt-LT" sz="27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mokinių 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neturėjo </a:t>
            </a:r>
            <a:r>
              <a:rPr lang="lt-LT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sąkandžio</a:t>
            </a:r>
            <a:r>
              <a:rPr lang="lt-LT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patologijos. </a:t>
            </a:r>
          </a:p>
        </p:txBody>
      </p:sp>
    </p:spTree>
    <p:extLst>
      <p:ext uri="{BB962C8B-B14F-4D97-AF65-F5344CB8AC3E}">
        <p14:creationId xmlns:p14="http://schemas.microsoft.com/office/powerpoint/2010/main" val="1822938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093FDDB-5B18-48E7-ABF8-BFB4AE934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24" y="280692"/>
            <a:ext cx="10337944" cy="808949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Rekomendacijos</a:t>
            </a:r>
            <a:r>
              <a:rPr lang="lt-LT" altLang="lt-LT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lt-LT" altLang="lt-LT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49D0577C-FFA1-4B8D-BC2B-C3812C52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425FD-4FD4-40E5-AADC-73FF805CB3D4}"/>
              </a:ext>
            </a:extLst>
          </p:cNvPr>
          <p:cNvSpPr txBox="1"/>
          <p:nvPr/>
        </p:nvSpPr>
        <p:spPr>
          <a:xfrm>
            <a:off x="542544" y="1113636"/>
            <a:ext cx="1110319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Tikslinga </a:t>
            </a:r>
            <a:r>
              <a:rPr lang="lt-LT" sz="2800" dirty="0" smtClean="0">
                <a:latin typeface="Times New Roman" pitchFamily="18" charset="0"/>
                <a:cs typeface="Times New Roman" pitchFamily="18" charset="0"/>
              </a:rPr>
              <a:t>mokinių </a:t>
            </a:r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tėvus įtraukti į sveikatos stiprinimo veiklas – organizuoti ir vykdyti mokymus, apimančius aiškią, išsamią ir patikimą informaciją apie mitybą, fizinį aktyvumą.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Būtina </a:t>
            </a:r>
            <a:r>
              <a:rPr lang="lt-LT" sz="2800" dirty="0" smtClean="0">
                <a:latin typeface="Times New Roman" pitchFamily="18" charset="0"/>
                <a:cs typeface="Times New Roman" pitchFamily="18" charset="0"/>
              </a:rPr>
              <a:t>mokinių </a:t>
            </a:r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sveikatos priežiūrą vykdyti visomis kryptimis, ypatingą dėmesį skiriant regos sutrikimų profilaktikai: tinkamai aplinkai </a:t>
            </a:r>
            <a:r>
              <a:rPr lang="lt-LT" sz="2800" dirty="0" smtClean="0">
                <a:latin typeface="Times New Roman" pitchFamily="18" charset="0"/>
                <a:cs typeface="Times New Roman" pitchFamily="18" charset="0"/>
              </a:rPr>
              <a:t>(apšvietimas</a:t>
            </a:r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, laiko leidimas prie kompiuterio ir televizoriaus), poilsiui (akių mankštelės), pilnavertei mitybai bei profilaktiniam regėjimo tikrinimui. 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Mažinti gyvensenos rizikos veiksnius, kurie sąlygotų kvėpavimo sistemos ligas, didelį dėmesį skiriant profilaktikai (tinkama higiena, mityba, fizinis aktyvumas darbo – poilsio režimas).</a:t>
            </a:r>
          </a:p>
        </p:txBody>
      </p:sp>
    </p:spTree>
    <p:extLst>
      <p:ext uri="{BB962C8B-B14F-4D97-AF65-F5344CB8AC3E}">
        <p14:creationId xmlns:p14="http://schemas.microsoft.com/office/powerpoint/2010/main" val="2280922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89877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234284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AČIŪ UŽ DĖMESĮ!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641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68" y="2708696"/>
            <a:ext cx="10964979" cy="3743863"/>
          </a:xfrm>
        </p:spPr>
        <p:txBody>
          <a:bodyPr>
            <a:noAutofit/>
          </a:bodyPr>
          <a:lstStyle/>
          <a:p>
            <a:pPr algn="ctr"/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 RASITE:</a:t>
            </a:r>
          </a:p>
          <a:p>
            <a:pPr algn="ctr"/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Taikos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76,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Klaipėda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Tel. (8 46) 234796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El. p.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info@sveikatosbiuras.lt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www.sveikatosbiuras.lt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www.facebook.com/biuras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78" y="519397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6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7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665018" y="162263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MOKINIŲ SVEIKATOS 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ANALIZĖS APRAŠYMAS 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en-US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665018" y="2024744"/>
            <a:ext cx="1117468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t-LT" altLang="lt-LT" sz="2800" dirty="0">
                <a:latin typeface="Times New Roman" pitchFamily="18" charset="0"/>
                <a:cs typeface="Times New Roman" pitchFamily="18" charset="0"/>
              </a:rPr>
              <a:t>• Lietuvos Respublikos sveikatos apsaugos </a:t>
            </a:r>
            <a:r>
              <a:rPr lang="lt-LT" altLang="lt-LT" sz="2800" dirty="0" smtClean="0">
                <a:latin typeface="Times New Roman" pitchFamily="18" charset="0"/>
                <a:cs typeface="Times New Roman" pitchFamily="18" charset="0"/>
              </a:rPr>
              <a:t>ministro</a:t>
            </a:r>
            <a:r>
              <a:rPr lang="lt-LT" sz="2800" dirty="0"/>
              <a:t>2011 m. balandžio 7 d. įsakymu Nr. V-326 LIETUVOS HIGIENOS NORMA HN 102:2011 „ĮSTAIGA, VYKDANTI FORMALIOJO PROFESINIO MOKYMO PROGRAMĄ. BENDRIEJI SVEIKATOS SAUGOS REIKALAVIMAI</a:t>
            </a:r>
            <a:r>
              <a:rPr lang="lt-LT" sz="2800" dirty="0" smtClean="0"/>
              <a:t>“.</a:t>
            </a:r>
          </a:p>
          <a:p>
            <a:pPr algn="just"/>
            <a:r>
              <a:rPr lang="lt-LT" altLang="lt-LT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800" dirty="0" smtClean="0"/>
              <a:t>11puktu. </a:t>
            </a:r>
            <a:r>
              <a:rPr lang="lt-LT" sz="2800" dirty="0"/>
              <a:t>Mokiniai iki 18 metų mokytis pagal pirminio profesinio mokymo programą priimami tik teisės akto [12.7] nustatyta tvarka pasitikrinę sveikatą ir pateikę įstaigai Stojančio į mokymo įstaigą ir įdarbinamo nepilnamečio medicininę pažymą (forma Nr. 086/a) [12.6]. Kitais metais ir vėliau kasmet mokiniai iki 18 metų įstaigos vadovo įgaliotam asmeniui turi pateikti Vaiko sveikatos pažymėjimą (forma Nr. 027-1/a) [12.8], išduotą ne anksčiau kaip prieš metus.</a:t>
            </a:r>
            <a:endParaRPr lang="lt-LT" altLang="lt-LT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85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783772" y="122959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MOKINIŲ</a:t>
            </a:r>
            <a:r>
              <a:rPr kumimoji="0" lang="lt-LT" altLang="lt-L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SVEIKATOS ANALIZĖS APRAŠYMAS (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463137" y="1930451"/>
            <a:ext cx="115071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lt-LT" altLang="lt-LT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Duomenys apie </a:t>
            </a:r>
            <a:r>
              <a:rPr lang="lt-LT" altLang="lt-LT" sz="2800" noProof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mokinių</a:t>
            </a:r>
            <a:r>
              <a:rPr kumimoji="0" lang="lt-LT" altLang="lt-L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sveikatos būklę gaunami iš statistinės apskaitos formos Nr. E027-1 „Mokinio sveikatos pažymėjimas“, patvirtintos Lietuvos Respublikos sveikatos apsaugos ministro 2019 m. gegužės 14 d. įsakymu Nr. V-565 „Dėl elektroninės statistinės apskaitos formos Nr. E027-1 „Mokinio sveikatos pažymėjimas“ patvirtinimo“. </a:t>
            </a:r>
            <a:endParaRPr kumimoji="0" lang="en-US" altLang="lt-L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5108B-D702-448B-A3E9-5FC4CC06493A}"/>
              </a:ext>
            </a:extLst>
          </p:cNvPr>
          <p:cNvSpPr txBox="1"/>
          <p:nvPr/>
        </p:nvSpPr>
        <p:spPr>
          <a:xfrm>
            <a:off x="463138" y="4331108"/>
            <a:ext cx="1137656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•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uo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2020 m. sausio 1 d.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teik</a:t>
            </a:r>
            <a:r>
              <a:rPr kumimoji="0" lang="en-US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iami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 Elektroninės sveikatos paslaugų ir bendradarbiavimo infrastruktūros informacinę sistemą (ESPBI IS). Elektroniniu būdu užpildyti ir pasirašyti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ažymėjimai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perduodami į Higienos instituto Vaikų sveikatos stebėsenos informacinę sistemą (VSS IS).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55F41A8-3F74-4152-9F67-FCA237509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3" cy="6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2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9" y="269385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225630" y="1296043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MOKINIŲ</a:t>
            </a:r>
            <a:r>
              <a:rPr kumimoji="0" lang="lt-LT" altLang="lt-L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SVEIKATOS ANALIZĖS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REZULTATŲ SVARBA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878774" y="2721931"/>
            <a:ext cx="106877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lt-LT" altLang="lt-LT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Kasmetinių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profilaktinių patikrinimų duomenys reikalingi kryptingai planuoti ir įgyvendinti sveikatos priežiūrą įstaigoje, organizuoti tikslesnes sveikatos stiprinimo priemones, susijusias su ligų ir traumų profilaktika.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lt-LT" altLang="lt-LT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9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839400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PASITIKRINĘ SVEIKATĄ </a:t>
            </a: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MOKINIAI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155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877" y="258730"/>
            <a:ext cx="12343312" cy="1262507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Pasitikrinę ir nepasitikrinę sveikatą </a:t>
            </a: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MOKINIAI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2022-2023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32C1B8E9-74A4-4B1F-8D72-659652EB95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479753"/>
              </p:ext>
            </p:extLst>
          </p:nvPr>
        </p:nvGraphicFramePr>
        <p:xfrm>
          <a:off x="831272" y="1433945"/>
          <a:ext cx="10703507" cy="4950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0954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88367AA-3346-4808-8711-9802E6B6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6" y="280693"/>
            <a:ext cx="11972603" cy="1429354"/>
          </a:xfrm>
        </p:spPr>
        <p:txBody>
          <a:bodyPr/>
          <a:lstStyle/>
          <a:p>
            <a:pPr algn="ctr"/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Bendrosios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ir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specialiosios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rekomendacijos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,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pritaikytas</a:t>
            </a:r>
            <a:r>
              <a:rPr lang="en-US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maitinimas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/>
            </a:r>
            <a:b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</a:br>
            <a:r>
              <a:rPr lang="lt-LT" altLang="lt-LT" sz="2800" b="1" dirty="0" smtClean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2023-2024 </a:t>
            </a:r>
            <a:r>
              <a:rPr lang="lt-LT" altLang="lt-LT" sz="2800" b="1" dirty="0" err="1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993366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EB55ED1-1D70-46E5-AA37-93AD9996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806" y="6384648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9F3293B-0BE9-4321-91C1-74D5678E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7" name="Turinio vietos rezervavimo ženklas 5">
            <a:extLst>
              <a:ext uri="{FF2B5EF4-FFF2-40B4-BE49-F238E27FC236}">
                <a16:creationId xmlns:a16="http://schemas.microsoft.com/office/drawing/2014/main" id="{92DB1379-569B-4C4C-A5FA-4CC01650C7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7694483"/>
              </p:ext>
            </p:extLst>
          </p:nvPr>
        </p:nvGraphicFramePr>
        <p:xfrm>
          <a:off x="542544" y="1710047"/>
          <a:ext cx="10905269" cy="4674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4309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88581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550718" y="3044279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KŪNO MASĖS INDEKSAS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(TOLIAU – KMI)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697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71CF02C-5189-4E35-8064-B3A69C476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23774"/>
            <a:ext cx="11756571" cy="1258761"/>
          </a:xfrm>
        </p:spPr>
        <p:txBody>
          <a:bodyPr/>
          <a:lstStyle/>
          <a:p>
            <a:pPr algn="ctr"/>
            <a:r>
              <a:rPr lang="lt-LT" altLang="lt-LT" sz="2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MOKINIŲ </a:t>
            </a:r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pasiskirstymas pagal KMI, </a:t>
            </a:r>
            <a:b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2023-2024 </a:t>
            </a:r>
            <a:r>
              <a:rPr lang="lt-LT" altLang="lt-LT" sz="2800" b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660033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310F08EC-004E-4402-A6C0-94BBF8589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135" y="6212182"/>
            <a:ext cx="5760021" cy="344932"/>
          </a:xfrm>
        </p:spPr>
        <p:txBody>
          <a:bodyPr/>
          <a:lstStyle/>
          <a:p>
            <a:r>
              <a:rPr lang="lt-LT" altLang="lt-LT" sz="2800" i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Šaltinis: VSS IS</a:t>
            </a:r>
          </a:p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88869F13-6F17-4E67-890B-BA1DDB502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4EBA5BD-5682-41D1-B683-9938253061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3976085"/>
              </p:ext>
            </p:extLst>
          </p:nvPr>
        </p:nvGraphicFramePr>
        <p:xfrm>
          <a:off x="542544" y="1282535"/>
          <a:ext cx="10917936" cy="585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2818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E34D0"/>
      </a:dk2>
      <a:lt2>
        <a:srgbClr val="FEFFFF"/>
      </a:lt2>
      <a:accent1>
        <a:srgbClr val="8D95CC"/>
      </a:accent1>
      <a:accent2>
        <a:srgbClr val="2E34D0"/>
      </a:accent2>
      <a:accent3>
        <a:srgbClr val="D5D7E8"/>
      </a:accent3>
      <a:accent4>
        <a:srgbClr val="151967"/>
      </a:accent4>
      <a:accent5>
        <a:srgbClr val="626A92"/>
      </a:accent5>
      <a:accent6>
        <a:srgbClr val="040415"/>
      </a:accent6>
      <a:hlink>
        <a:srgbClr val="000000"/>
      </a:hlink>
      <a:folHlink>
        <a:srgbClr val="8D95C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683</Words>
  <Application>Microsoft Office PowerPoint</Application>
  <PresentationFormat>Plačiaekranė</PresentationFormat>
  <Paragraphs>81</Paragraphs>
  <Slides>17</Slides>
  <Notes>8</Notes>
  <HiddenSlides>0</HiddenSlides>
  <MMClips>0</MMClips>
  <ScaleCrop>false</ScaleCrop>
  <HeadingPairs>
    <vt:vector size="6" baseType="variant">
      <vt:variant>
        <vt:lpstr>Naudojami šriftai</vt:lpstr>
      </vt:variant>
      <vt:variant>
        <vt:i4>9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17</vt:i4>
      </vt:variant>
    </vt:vector>
  </HeadingPairs>
  <TitlesOfParts>
    <vt:vector size="27" baseType="lpstr">
      <vt:lpstr>Arial</vt:lpstr>
      <vt:lpstr>Calibri</vt:lpstr>
      <vt:lpstr>Montserrat Medium</vt:lpstr>
      <vt:lpstr>Rando</vt:lpstr>
      <vt:lpstr>Segoe UI Symbol</vt:lpstr>
      <vt:lpstr>System Font Regular</vt:lpstr>
      <vt:lpstr>Space Grotesk</vt:lpstr>
      <vt:lpstr>Space Grotesk Medium</vt:lpstr>
      <vt:lpstr>Times New Roman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Pasitikrinę ir nepasitikrinę sveikatą MOKINIAI  2022-2023 m.m. (proc.)</vt:lpstr>
      <vt:lpstr>Bendrosios ir specialiosios rekomendacijos, pritaikytas maitinimas 2023-2024 m.m. (proc.)</vt:lpstr>
      <vt:lpstr>„PowerPoint“ pateiktis</vt:lpstr>
      <vt:lpstr>MOKINIŲ pasiskirstymas pagal KMI,  2023-2024 m.M. (proc.)</vt:lpstr>
      <vt:lpstr>„PowerPoint“ pateiktis</vt:lpstr>
      <vt:lpstr>MOKINIŲ pasiskirstymas pagal fizinio ugdymo grupes 2023-2024 m. (proc.)</vt:lpstr>
      <vt:lpstr>„PowerPoint“ pateiktis</vt:lpstr>
      <vt:lpstr>Dantų ėduonies intensyvumo (kpi+KPI) indeksas  2023/2024 m.m.</vt:lpstr>
      <vt:lpstr>Apibendrinimas </vt:lpstr>
      <vt:lpstr>Rekomendacijos 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Darbuotojas</cp:lastModifiedBy>
  <cp:revision>87</cp:revision>
  <dcterms:created xsi:type="dcterms:W3CDTF">2019-07-24T07:24:43Z</dcterms:created>
  <dcterms:modified xsi:type="dcterms:W3CDTF">2024-04-05T08:52:35Z</dcterms:modified>
</cp:coreProperties>
</file>