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84" r:id="rId3"/>
    <p:sldId id="285" r:id="rId4"/>
    <p:sldId id="269" r:id="rId5"/>
    <p:sldId id="270" r:id="rId6"/>
    <p:sldId id="272" r:id="rId7"/>
    <p:sldId id="273" r:id="rId8"/>
    <p:sldId id="308" r:id="rId9"/>
    <p:sldId id="276" r:id="rId10"/>
    <p:sldId id="277" r:id="rId11"/>
    <p:sldId id="279" r:id="rId12"/>
    <p:sldId id="280" r:id="rId13"/>
    <p:sldId id="281" r:id="rId14"/>
    <p:sldId id="298" r:id="rId15"/>
    <p:sldId id="299" r:id="rId16"/>
    <p:sldId id="301" r:id="rId17"/>
    <p:sldId id="302" r:id="rId18"/>
    <p:sldId id="304" r:id="rId19"/>
    <p:sldId id="305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0000"/>
    <a:srgbClr val="FFFF05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Vidutinis stilius 2 – paryškinima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darbalapis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darbalapis9.xlsx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darbalapis10.xlsx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darbalapis11.xlsx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darbalapis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darbalapis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darbalapis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darbalapis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darbalapis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darbalapis6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darbalapis7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darbalapis8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lt-LT" sz="1862" b="1" i="0" u="none" strike="noStrike" baseline="0" dirty="0">
                <a:effectLst/>
              </a:rPr>
              <a:t>Flamingas (užlipimas ant </a:t>
            </a:r>
            <a:r>
              <a:rPr lang="lt-LT" sz="1862" b="1" i="0" u="none" strike="noStrike" baseline="0" dirty="0" err="1">
                <a:effectLst/>
              </a:rPr>
              <a:t>buomelio</a:t>
            </a:r>
            <a:r>
              <a:rPr lang="lt-LT" sz="1862" b="1" i="0" u="none" strike="noStrike" baseline="0" dirty="0">
                <a:effectLst/>
              </a:rPr>
              <a:t> skaičius/1min</a:t>
            </a:r>
            <a:r>
              <a:rPr lang="lt-LT" sz="1862" b="0" i="0" u="none" strike="noStrike" baseline="0" dirty="0">
                <a:effectLst/>
              </a:rPr>
              <a:t>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t-LT"/>
        </a:p>
      </c:txPr>
    </c:title>
    <c:autoTitleDeleted val="0"/>
    <c:plotArea>
      <c:layout>
        <c:manualLayout>
          <c:layoutTarget val="inner"/>
          <c:xMode val="edge"/>
          <c:yMode val="edge"/>
          <c:x val="3.7542253241072139E-2"/>
          <c:y val="0.1453355623364759"/>
          <c:w val="0.94856885787003897"/>
          <c:h val="0.6868011111870684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Lapas1!$B$1</c:f>
              <c:strCache>
                <c:ptCount val="1"/>
                <c:pt idx="0">
                  <c:v>Sveikatai palankaus FP zona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Lapas1!$A$2:$A$5</c:f>
              <c:strCache>
                <c:ptCount val="4"/>
                <c:pt idx="0">
                  <c:v>15 metų</c:v>
                </c:pt>
                <c:pt idx="1">
                  <c:v>16 metų</c:v>
                </c:pt>
                <c:pt idx="2">
                  <c:v>17 metų</c:v>
                </c:pt>
                <c:pt idx="3">
                  <c:v>18 metų</c:v>
                </c:pt>
              </c:strCache>
            </c:strRef>
          </c:cat>
          <c:val>
            <c:numRef>
              <c:f>Lapas1!$B$2:$B$5</c:f>
              <c:numCache>
                <c:formatCode>General</c:formatCode>
                <c:ptCount val="4"/>
                <c:pt idx="0">
                  <c:v>2</c:v>
                </c:pt>
                <c:pt idx="1">
                  <c:v>1</c:v>
                </c:pt>
                <c:pt idx="2">
                  <c:v>6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37E-4477-B31E-012FA4B28DBF}"/>
            </c:ext>
          </c:extLst>
        </c:ser>
        <c:ser>
          <c:idx val="1"/>
          <c:order val="1"/>
          <c:tx>
            <c:strRef>
              <c:f>Lapas1!$C$1</c:f>
              <c:strCache>
                <c:ptCount val="1"/>
                <c:pt idx="0">
                  <c:v>Tobulėjimo zona</c:v>
                </c:pt>
              </c:strCache>
            </c:strRef>
          </c:tx>
          <c:spPr>
            <a:solidFill>
              <a:srgbClr val="FFFF05"/>
            </a:solidFill>
            <a:ln>
              <a:noFill/>
            </a:ln>
            <a:effectLst/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Lapas1!$A$2:$A$5</c:f>
              <c:strCache>
                <c:ptCount val="4"/>
                <c:pt idx="0">
                  <c:v>15 metų</c:v>
                </c:pt>
                <c:pt idx="1">
                  <c:v>16 metų</c:v>
                </c:pt>
                <c:pt idx="2">
                  <c:v>17 metų</c:v>
                </c:pt>
                <c:pt idx="3">
                  <c:v>18 metų</c:v>
                </c:pt>
              </c:strCache>
            </c:strRef>
          </c:cat>
          <c:val>
            <c:numRef>
              <c:f>Lapas1!$C$2:$C$5</c:f>
              <c:numCache>
                <c:formatCode>General</c:formatCode>
                <c:ptCount val="4"/>
                <c:pt idx="0">
                  <c:v>2</c:v>
                </c:pt>
                <c:pt idx="1">
                  <c:v>1</c:v>
                </c:pt>
                <c:pt idx="2">
                  <c:v>3</c:v>
                </c:pt>
                <c:pt idx="3">
                  <c:v>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37E-4477-B31E-012FA4B28DBF}"/>
            </c:ext>
          </c:extLst>
        </c:ser>
        <c:ser>
          <c:idx val="2"/>
          <c:order val="2"/>
          <c:tx>
            <c:strRef>
              <c:f>Lapas1!$D$1</c:f>
              <c:strCache>
                <c:ptCount val="1"/>
                <c:pt idx="0">
                  <c:v>Sveikatos rizikos zona</c:v>
                </c:pt>
              </c:strCache>
            </c:strRef>
          </c:tx>
          <c:spPr>
            <a:solidFill>
              <a:srgbClr val="F20000"/>
            </a:solidFill>
            <a:ln>
              <a:noFill/>
            </a:ln>
            <a:effectLst/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Lapas1!$A$2:$A$5</c:f>
              <c:strCache>
                <c:ptCount val="4"/>
                <c:pt idx="0">
                  <c:v>15 metų</c:v>
                </c:pt>
                <c:pt idx="1">
                  <c:v>16 metų</c:v>
                </c:pt>
                <c:pt idx="2">
                  <c:v>17 metų</c:v>
                </c:pt>
                <c:pt idx="3">
                  <c:v>18 metų</c:v>
                </c:pt>
              </c:strCache>
            </c:strRef>
          </c:cat>
          <c:val>
            <c:numRef>
              <c:f>Lapas1!$D$2:$D$5</c:f>
              <c:numCache>
                <c:formatCode>General</c:formatCode>
                <c:ptCount val="4"/>
                <c:pt idx="0">
                  <c:v>2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37E-4477-B31E-012FA4B28DBF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605844272"/>
        <c:axId val="1734424496"/>
      </c:barChart>
      <c:catAx>
        <c:axId val="16058442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1734424496"/>
        <c:crosses val="autoZero"/>
        <c:auto val="1"/>
        <c:lblAlgn val="ctr"/>
        <c:lblOffset val="100"/>
        <c:noMultiLvlLbl val="0"/>
      </c:catAx>
      <c:valAx>
        <c:axId val="17344244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1605844272"/>
        <c:crosses val="autoZero"/>
        <c:crossBetween val="between"/>
        <c:dispUnits>
          <c:builtInUnit val="hundreds"/>
          <c:dispUnitsLbl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</c:dispUnitsLbl>
        </c:dispUnits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t-LT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lt-LT" b="1" dirty="0"/>
              <a:t>Šuolis į</a:t>
            </a:r>
            <a:r>
              <a:rPr lang="lt-LT" b="1" baseline="0" dirty="0"/>
              <a:t> tolį iš vietos (cm)</a:t>
            </a:r>
            <a:endParaRPr lang="lt-LT" b="1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t-LT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Lapas1!$B$1</c:f>
              <c:strCache>
                <c:ptCount val="1"/>
                <c:pt idx="0">
                  <c:v>Berniukai</c:v>
                </c:pt>
              </c:strCache>
            </c:strRef>
          </c:tx>
          <c:spPr>
            <a:solidFill>
              <a:schemeClr val="bg2">
                <a:lumMod val="9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Lapas1!$A$2:$A$5</c:f>
              <c:strCache>
                <c:ptCount val="4"/>
                <c:pt idx="0">
                  <c:v>15 metų</c:v>
                </c:pt>
                <c:pt idx="1">
                  <c:v>16 metų</c:v>
                </c:pt>
                <c:pt idx="2">
                  <c:v>17 metų</c:v>
                </c:pt>
                <c:pt idx="3">
                  <c:v>18 metų</c:v>
                </c:pt>
              </c:strCache>
            </c:strRef>
          </c:cat>
          <c:val>
            <c:numRef>
              <c:f>Lapas1!$B$2:$B$5</c:f>
              <c:numCache>
                <c:formatCode>General</c:formatCode>
                <c:ptCount val="4"/>
                <c:pt idx="0">
                  <c:v>0</c:v>
                </c:pt>
                <c:pt idx="1">
                  <c:v>1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79F-4E61-BAB8-F8CE96584779}"/>
            </c:ext>
          </c:extLst>
        </c:ser>
        <c:ser>
          <c:idx val="1"/>
          <c:order val="1"/>
          <c:tx>
            <c:strRef>
              <c:f>Lapas1!$C$1</c:f>
              <c:strCache>
                <c:ptCount val="1"/>
                <c:pt idx="0">
                  <c:v>Mergaitės</c:v>
                </c:pt>
              </c:strCache>
            </c:strRef>
          </c:tx>
          <c:spPr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Lapas1!$A$2:$A$5</c:f>
              <c:strCache>
                <c:ptCount val="4"/>
                <c:pt idx="0">
                  <c:v>15 metų</c:v>
                </c:pt>
                <c:pt idx="1">
                  <c:v>16 metų</c:v>
                </c:pt>
                <c:pt idx="2">
                  <c:v>17 metų</c:v>
                </c:pt>
                <c:pt idx="3">
                  <c:v>18 metų</c:v>
                </c:pt>
              </c:strCache>
            </c:strRef>
          </c:cat>
          <c:val>
            <c:numRef>
              <c:f>Lapas1!$C$2:$C$5</c:f>
              <c:numCache>
                <c:formatCode>General</c:formatCode>
                <c:ptCount val="4"/>
                <c:pt idx="0">
                  <c:v>1</c:v>
                </c:pt>
                <c:pt idx="1">
                  <c:v>1</c:v>
                </c:pt>
                <c:pt idx="2">
                  <c:v>5</c:v>
                </c:pt>
                <c:pt idx="3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79F-4E61-BAB8-F8CE9658477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64099039"/>
        <c:axId val="173166239"/>
      </c:barChart>
      <c:catAx>
        <c:axId val="16409903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173166239"/>
        <c:crosses val="autoZero"/>
        <c:auto val="1"/>
        <c:lblAlgn val="ctr"/>
        <c:lblOffset val="100"/>
        <c:noMultiLvlLbl val="0"/>
      </c:catAx>
      <c:valAx>
        <c:axId val="17316623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lt-LT" dirty="0"/>
                  <a:t>Absoliutus</a:t>
                </a:r>
                <a:r>
                  <a:rPr lang="lt-LT" baseline="0" dirty="0"/>
                  <a:t> skaičius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lt-LT"/>
            </a:p>
          </c:txPr>
        </c:title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16409903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t-LT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lt-LT" b="1" dirty="0"/>
              <a:t>Kybojimas sulenktomis</a:t>
            </a:r>
            <a:r>
              <a:rPr lang="lt-LT" b="1" baseline="0" dirty="0"/>
              <a:t> rankomis (s)</a:t>
            </a:r>
            <a:endParaRPr lang="lt-LT" b="1" dirty="0"/>
          </a:p>
        </c:rich>
      </c:tx>
      <c:layout>
        <c:manualLayout>
          <c:xMode val="edge"/>
          <c:yMode val="edge"/>
          <c:x val="0.29673848299936867"/>
          <c:y val="2.225985893909862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t-LT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Lapas1!$B$1</c:f>
              <c:strCache>
                <c:ptCount val="1"/>
                <c:pt idx="0">
                  <c:v>Berniukai</c:v>
                </c:pt>
              </c:strCache>
            </c:strRef>
          </c:tx>
          <c:spPr>
            <a:solidFill>
              <a:schemeClr val="bg2">
                <a:lumMod val="9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Lapas1!$A$2:$A$5</c:f>
              <c:strCache>
                <c:ptCount val="4"/>
                <c:pt idx="0">
                  <c:v>15 metų</c:v>
                </c:pt>
                <c:pt idx="1">
                  <c:v>16 metų</c:v>
                </c:pt>
                <c:pt idx="2">
                  <c:v>17 metų</c:v>
                </c:pt>
                <c:pt idx="3">
                  <c:v>18 metų</c:v>
                </c:pt>
              </c:strCache>
            </c:strRef>
          </c:cat>
          <c:val>
            <c:numRef>
              <c:f>Lapas1!$B$2:$B$5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04F-40A4-B353-C531735BD2A6}"/>
            </c:ext>
          </c:extLst>
        </c:ser>
        <c:ser>
          <c:idx val="1"/>
          <c:order val="1"/>
          <c:tx>
            <c:strRef>
              <c:f>Lapas1!$C$1</c:f>
              <c:strCache>
                <c:ptCount val="1"/>
                <c:pt idx="0">
                  <c:v>Mergaitės</c:v>
                </c:pt>
              </c:strCache>
            </c:strRef>
          </c:tx>
          <c:spPr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Lapas1!$A$2:$A$5</c:f>
              <c:strCache>
                <c:ptCount val="4"/>
                <c:pt idx="0">
                  <c:v>15 metų</c:v>
                </c:pt>
                <c:pt idx="1">
                  <c:v>16 metų</c:v>
                </c:pt>
                <c:pt idx="2">
                  <c:v>17 metų</c:v>
                </c:pt>
                <c:pt idx="3">
                  <c:v>18 metų</c:v>
                </c:pt>
              </c:strCache>
            </c:strRef>
          </c:cat>
          <c:val>
            <c:numRef>
              <c:f>Lapas1!$C$2:$C$5</c:f>
              <c:numCache>
                <c:formatCode>General</c:formatCode>
                <c:ptCount val="4"/>
                <c:pt idx="0">
                  <c:v>1</c:v>
                </c:pt>
                <c:pt idx="1">
                  <c:v>2</c:v>
                </c:pt>
                <c:pt idx="2">
                  <c:v>1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04F-40A4-B353-C531735BD2A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64099039"/>
        <c:axId val="173166239"/>
      </c:barChart>
      <c:catAx>
        <c:axId val="16409903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173166239"/>
        <c:crosses val="autoZero"/>
        <c:auto val="1"/>
        <c:lblAlgn val="ctr"/>
        <c:lblOffset val="100"/>
        <c:noMultiLvlLbl val="0"/>
      </c:catAx>
      <c:valAx>
        <c:axId val="17316623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lt-LT" dirty="0"/>
                  <a:t>Absoliutus</a:t>
                </a:r>
                <a:r>
                  <a:rPr lang="lt-LT" baseline="0" dirty="0"/>
                  <a:t> skaičius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lt-LT"/>
            </a:p>
          </c:txPr>
        </c:title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16409903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t-LT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lt-LT" b="1" dirty="0"/>
              <a:t>10 x 5 bėgimas šaudykle (s)</a:t>
            </a:r>
            <a:r>
              <a:rPr lang="lt-LT" dirty="0"/>
              <a:t>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t-LT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Lapas1!$B$1</c:f>
              <c:strCache>
                <c:ptCount val="1"/>
                <c:pt idx="0">
                  <c:v>Berniukai</c:v>
                </c:pt>
              </c:strCache>
            </c:strRef>
          </c:tx>
          <c:spPr>
            <a:solidFill>
              <a:schemeClr val="bg2">
                <a:lumMod val="9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Lapas1!$A$2:$A$5</c:f>
              <c:strCache>
                <c:ptCount val="4"/>
                <c:pt idx="0">
                  <c:v>15 metų</c:v>
                </c:pt>
                <c:pt idx="1">
                  <c:v>16 metų</c:v>
                </c:pt>
                <c:pt idx="2">
                  <c:v>17 metų</c:v>
                </c:pt>
                <c:pt idx="3">
                  <c:v>18 metų</c:v>
                </c:pt>
              </c:strCache>
            </c:strRef>
          </c:cat>
          <c:val>
            <c:numRef>
              <c:f>Lapas1!$B$2:$B$5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FBC-4DF1-83A7-174BDB7C226B}"/>
            </c:ext>
          </c:extLst>
        </c:ser>
        <c:ser>
          <c:idx val="1"/>
          <c:order val="1"/>
          <c:tx>
            <c:strRef>
              <c:f>Lapas1!$C$1</c:f>
              <c:strCache>
                <c:ptCount val="1"/>
                <c:pt idx="0">
                  <c:v>Mergaitės</c:v>
                </c:pt>
              </c:strCache>
            </c:strRef>
          </c:tx>
          <c:spPr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Lapas1!$A$2:$A$5</c:f>
              <c:strCache>
                <c:ptCount val="4"/>
                <c:pt idx="0">
                  <c:v>15 metų</c:v>
                </c:pt>
                <c:pt idx="1">
                  <c:v>16 metų</c:v>
                </c:pt>
                <c:pt idx="2">
                  <c:v>17 metų</c:v>
                </c:pt>
                <c:pt idx="3">
                  <c:v>18 metų</c:v>
                </c:pt>
              </c:strCache>
            </c:strRef>
          </c:cat>
          <c:val>
            <c:numRef>
              <c:f>Lapas1!$C$2:$C$5</c:f>
              <c:numCache>
                <c:formatCode>General</c:formatCode>
                <c:ptCount val="4"/>
                <c:pt idx="0">
                  <c:v>0</c:v>
                </c:pt>
                <c:pt idx="1">
                  <c:v>3</c:v>
                </c:pt>
                <c:pt idx="2">
                  <c:v>6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FBC-4DF1-83A7-174BDB7C226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64099039"/>
        <c:axId val="173166239"/>
      </c:barChart>
      <c:catAx>
        <c:axId val="16409903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173166239"/>
        <c:crosses val="autoZero"/>
        <c:auto val="1"/>
        <c:lblAlgn val="ctr"/>
        <c:lblOffset val="100"/>
        <c:noMultiLvlLbl val="0"/>
      </c:catAx>
      <c:valAx>
        <c:axId val="17316623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lt-LT" dirty="0"/>
                  <a:t>Absoliutus</a:t>
                </a:r>
                <a:r>
                  <a:rPr lang="lt-LT" baseline="0" dirty="0"/>
                  <a:t> skaičius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lt-LT"/>
            </a:p>
          </c:txPr>
        </c:title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16409903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t-LT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lt-LT" sz="1862" b="1" i="0" u="none" strike="noStrike" baseline="0" dirty="0">
                <a:effectLst/>
              </a:rPr>
              <a:t>Šuolis iš vietos (cm)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t-LT"/>
        </a:p>
      </c:txPr>
    </c:title>
    <c:autoTitleDeleted val="0"/>
    <c:plotArea>
      <c:layout>
        <c:manualLayout>
          <c:layoutTarget val="inner"/>
          <c:xMode val="edge"/>
          <c:yMode val="edge"/>
          <c:x val="3.7542253241072139E-2"/>
          <c:y val="0.1453355623364759"/>
          <c:w val="0.94856885787003897"/>
          <c:h val="0.6868011111870684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Lapas1!$B$1</c:f>
              <c:strCache>
                <c:ptCount val="1"/>
                <c:pt idx="0">
                  <c:v>Sveikatai palankaus FP zona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Lapas1!$A$2:$A$5</c:f>
              <c:strCache>
                <c:ptCount val="4"/>
                <c:pt idx="0">
                  <c:v>15 metų</c:v>
                </c:pt>
                <c:pt idx="1">
                  <c:v>16 metų</c:v>
                </c:pt>
                <c:pt idx="2">
                  <c:v>17 metų</c:v>
                </c:pt>
                <c:pt idx="3">
                  <c:v>18 metų</c:v>
                </c:pt>
              </c:strCache>
            </c:strRef>
          </c:cat>
          <c:val>
            <c:numRef>
              <c:f>Lapas1!$B$2:$B$5</c:f>
              <c:numCache>
                <c:formatCode>General</c:formatCode>
                <c:ptCount val="4"/>
                <c:pt idx="0">
                  <c:v>2</c:v>
                </c:pt>
                <c:pt idx="1">
                  <c:v>0</c:v>
                </c:pt>
                <c:pt idx="2">
                  <c:v>9</c:v>
                </c:pt>
                <c:pt idx="3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D24-4BFC-B984-9653D0EFE97A}"/>
            </c:ext>
          </c:extLst>
        </c:ser>
        <c:ser>
          <c:idx val="1"/>
          <c:order val="1"/>
          <c:tx>
            <c:strRef>
              <c:f>Lapas1!$C$1</c:f>
              <c:strCache>
                <c:ptCount val="1"/>
                <c:pt idx="0">
                  <c:v>Tobulėjimo zona</c:v>
                </c:pt>
              </c:strCache>
            </c:strRef>
          </c:tx>
          <c:spPr>
            <a:solidFill>
              <a:srgbClr val="FFFF05"/>
            </a:solidFill>
            <a:ln>
              <a:noFill/>
            </a:ln>
            <a:effectLst/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Lapas1!$A$2:$A$5</c:f>
              <c:strCache>
                <c:ptCount val="4"/>
                <c:pt idx="0">
                  <c:v>15 metų</c:v>
                </c:pt>
                <c:pt idx="1">
                  <c:v>16 metų</c:v>
                </c:pt>
                <c:pt idx="2">
                  <c:v>17 metų</c:v>
                </c:pt>
                <c:pt idx="3">
                  <c:v>18 metų</c:v>
                </c:pt>
              </c:strCache>
            </c:strRef>
          </c:cat>
          <c:val>
            <c:numRef>
              <c:f>Lapas1!$C$2:$C$5</c:f>
              <c:numCache>
                <c:formatCode>General</c:formatCode>
                <c:ptCount val="4"/>
                <c:pt idx="0">
                  <c:v>4</c:v>
                </c:pt>
                <c:pt idx="1">
                  <c:v>2</c:v>
                </c:pt>
                <c:pt idx="2">
                  <c:v>2</c:v>
                </c:pt>
                <c:pt idx="3">
                  <c:v>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D24-4BFC-B984-9653D0EFE97A}"/>
            </c:ext>
          </c:extLst>
        </c:ser>
        <c:ser>
          <c:idx val="2"/>
          <c:order val="2"/>
          <c:tx>
            <c:strRef>
              <c:f>Lapas1!$D$1</c:f>
              <c:strCache>
                <c:ptCount val="1"/>
                <c:pt idx="0">
                  <c:v>Sveikatos rizikos zona</c:v>
                </c:pt>
              </c:strCache>
            </c:strRef>
          </c:tx>
          <c:spPr>
            <a:solidFill>
              <a:srgbClr val="F20000"/>
            </a:solidFill>
            <a:ln>
              <a:noFill/>
            </a:ln>
            <a:effectLst/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Lapas1!$A$2:$A$5</c:f>
              <c:strCache>
                <c:ptCount val="4"/>
                <c:pt idx="0">
                  <c:v>15 metų</c:v>
                </c:pt>
                <c:pt idx="1">
                  <c:v>16 metų</c:v>
                </c:pt>
                <c:pt idx="2">
                  <c:v>17 metų</c:v>
                </c:pt>
                <c:pt idx="3">
                  <c:v>18 metų</c:v>
                </c:pt>
              </c:strCache>
            </c:strRef>
          </c:cat>
          <c:val>
            <c:numRef>
              <c:f>Lapas1!$D$2:$D$5</c:f>
              <c:numCache>
                <c:formatCode>General</c:formatCode>
                <c:ptCount val="4"/>
                <c:pt idx="0">
                  <c:v>0</c:v>
                </c:pt>
                <c:pt idx="1">
                  <c:v>1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D24-4BFC-B984-9653D0EFE97A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605844272"/>
        <c:axId val="1734424496"/>
      </c:barChart>
      <c:catAx>
        <c:axId val="16058442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1734424496"/>
        <c:crosses val="autoZero"/>
        <c:auto val="1"/>
        <c:lblAlgn val="ctr"/>
        <c:lblOffset val="100"/>
        <c:noMultiLvlLbl val="0"/>
      </c:catAx>
      <c:valAx>
        <c:axId val="1734424496"/>
        <c:scaling>
          <c:orientation val="minMax"/>
          <c:max val="1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1605844272"/>
        <c:crosses val="autoZero"/>
        <c:crossBetween val="between"/>
        <c:dispUnits>
          <c:builtInUnit val="hundreds"/>
          <c:dispUnitsLbl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</c:dispUnitsLbl>
        </c:dispUnits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t-LT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lt-LT" sz="1862" b="1" i="0" u="none" strike="noStrike" baseline="0" dirty="0">
                <a:effectLst/>
              </a:rPr>
              <a:t>Kybojimas sulenktomis rankomis (s)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t-LT"/>
        </a:p>
      </c:txPr>
    </c:title>
    <c:autoTitleDeleted val="0"/>
    <c:plotArea>
      <c:layout>
        <c:manualLayout>
          <c:layoutTarget val="inner"/>
          <c:xMode val="edge"/>
          <c:yMode val="edge"/>
          <c:x val="3.7542253241072139E-2"/>
          <c:y val="0.1453355623364759"/>
          <c:w val="0.94856885787003897"/>
          <c:h val="0.6868011111870684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Lapas1!$B$1</c:f>
              <c:strCache>
                <c:ptCount val="1"/>
                <c:pt idx="0">
                  <c:v>Sveikatai palankaus FP zona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Lapas1!$A$2:$A$5</c:f>
              <c:strCache>
                <c:ptCount val="4"/>
                <c:pt idx="0">
                  <c:v>15 metų</c:v>
                </c:pt>
                <c:pt idx="1">
                  <c:v>16 metų</c:v>
                </c:pt>
                <c:pt idx="2">
                  <c:v>17 metų</c:v>
                </c:pt>
                <c:pt idx="3">
                  <c:v>18 metų</c:v>
                </c:pt>
              </c:strCache>
            </c:strRef>
          </c:cat>
          <c:val>
            <c:numRef>
              <c:f>Lapas1!$B$2:$B$5</c:f>
              <c:numCache>
                <c:formatCode>General</c:formatCode>
                <c:ptCount val="4"/>
                <c:pt idx="0">
                  <c:v>5</c:v>
                </c:pt>
                <c:pt idx="1">
                  <c:v>2</c:v>
                </c:pt>
                <c:pt idx="2">
                  <c:v>8</c:v>
                </c:pt>
                <c:pt idx="3">
                  <c:v>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60B-4E62-BE71-2F8B8B5F5B72}"/>
            </c:ext>
          </c:extLst>
        </c:ser>
        <c:ser>
          <c:idx val="1"/>
          <c:order val="1"/>
          <c:tx>
            <c:strRef>
              <c:f>Lapas1!$C$1</c:f>
              <c:strCache>
                <c:ptCount val="1"/>
                <c:pt idx="0">
                  <c:v>Tobulėjimo zona</c:v>
                </c:pt>
              </c:strCache>
            </c:strRef>
          </c:tx>
          <c:spPr>
            <a:solidFill>
              <a:srgbClr val="FFFF05"/>
            </a:solidFill>
            <a:ln>
              <a:noFill/>
            </a:ln>
            <a:effectLst/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Lapas1!$A$2:$A$5</c:f>
              <c:strCache>
                <c:ptCount val="4"/>
                <c:pt idx="0">
                  <c:v>15 metų</c:v>
                </c:pt>
                <c:pt idx="1">
                  <c:v>16 metų</c:v>
                </c:pt>
                <c:pt idx="2">
                  <c:v>17 metų</c:v>
                </c:pt>
                <c:pt idx="3">
                  <c:v>18 metų</c:v>
                </c:pt>
              </c:strCache>
            </c:strRef>
          </c:cat>
          <c:val>
            <c:numRef>
              <c:f>Lapas1!$C$2:$C$5</c:f>
              <c:numCache>
                <c:formatCode>General</c:formatCode>
                <c:ptCount val="4"/>
                <c:pt idx="0">
                  <c:v>2</c:v>
                </c:pt>
                <c:pt idx="1">
                  <c:v>1</c:v>
                </c:pt>
                <c:pt idx="2">
                  <c:v>1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60B-4E62-BE71-2F8B8B5F5B72}"/>
            </c:ext>
          </c:extLst>
        </c:ser>
        <c:ser>
          <c:idx val="2"/>
          <c:order val="2"/>
          <c:tx>
            <c:strRef>
              <c:f>Lapas1!$D$1</c:f>
              <c:strCache>
                <c:ptCount val="1"/>
                <c:pt idx="0">
                  <c:v>Sveikatos rizikos zona</c:v>
                </c:pt>
              </c:strCache>
            </c:strRef>
          </c:tx>
          <c:spPr>
            <a:solidFill>
              <a:srgbClr val="F20000"/>
            </a:solidFill>
            <a:ln>
              <a:noFill/>
            </a:ln>
            <a:effectLst/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Lapas1!$A$2:$A$5</c:f>
              <c:strCache>
                <c:ptCount val="4"/>
                <c:pt idx="0">
                  <c:v>15 metų</c:v>
                </c:pt>
                <c:pt idx="1">
                  <c:v>16 metų</c:v>
                </c:pt>
                <c:pt idx="2">
                  <c:v>17 metų</c:v>
                </c:pt>
                <c:pt idx="3">
                  <c:v>18 metų</c:v>
                </c:pt>
              </c:strCache>
            </c:strRef>
          </c:cat>
          <c:val>
            <c:numRef>
              <c:f>Lapas1!$D$2:$D$5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60B-4E62-BE71-2F8B8B5F5B72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605844272"/>
        <c:axId val="1734424496"/>
      </c:barChart>
      <c:catAx>
        <c:axId val="16058442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1734424496"/>
        <c:crosses val="autoZero"/>
        <c:auto val="1"/>
        <c:lblAlgn val="ctr"/>
        <c:lblOffset val="100"/>
        <c:noMultiLvlLbl val="0"/>
      </c:catAx>
      <c:valAx>
        <c:axId val="1734424496"/>
        <c:scaling>
          <c:orientation val="minMax"/>
          <c:max val="6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1605844272"/>
        <c:crosses val="autoZero"/>
        <c:crossBetween val="between"/>
        <c:dispUnits>
          <c:builtInUnit val="hundreds"/>
          <c:dispUnitsLbl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</c:dispUnitsLbl>
        </c:dispUnits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t-LT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lt-LT" sz="1862" b="1" i="0" u="none" strike="noStrike" baseline="0" dirty="0">
                <a:effectLst/>
              </a:rPr>
              <a:t>10 x 5 bėgimas šaudykle (s)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t-LT"/>
        </a:p>
      </c:txPr>
    </c:title>
    <c:autoTitleDeleted val="0"/>
    <c:plotArea>
      <c:layout>
        <c:manualLayout>
          <c:layoutTarget val="inner"/>
          <c:xMode val="edge"/>
          <c:yMode val="edge"/>
          <c:x val="3.7542253241072139E-2"/>
          <c:y val="0.1453355623364759"/>
          <c:w val="0.94856885787003897"/>
          <c:h val="0.6868011111870684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Lapas1!$B$1</c:f>
              <c:strCache>
                <c:ptCount val="1"/>
                <c:pt idx="0">
                  <c:v>Sveikatai palankaus FP zona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dLbls>
            <c:dLbl>
              <c:idx val="1"/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lt-LT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0-A6FC-45BE-BF62-2FEEAB850D8C}"/>
                </c:ext>
              </c:extLst>
            </c:dLbl>
            <c:dLbl>
              <c:idx val="3"/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lt-LT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3-A6FC-45BE-BF62-2FEEAB850D8C}"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Lapas1!$A$2:$A$5</c:f>
              <c:strCache>
                <c:ptCount val="4"/>
                <c:pt idx="0">
                  <c:v>15 metų</c:v>
                </c:pt>
                <c:pt idx="1">
                  <c:v>16 metų</c:v>
                </c:pt>
                <c:pt idx="2">
                  <c:v>17 metų</c:v>
                </c:pt>
                <c:pt idx="3">
                  <c:v>18 metų</c:v>
                </c:pt>
              </c:strCache>
            </c:strRef>
          </c:cat>
          <c:val>
            <c:numRef>
              <c:f>Lapas1!$B$2:$B$5</c:f>
              <c:numCache>
                <c:formatCode>General</c:formatCode>
                <c:ptCount val="4"/>
                <c:pt idx="0">
                  <c:v>5</c:v>
                </c:pt>
                <c:pt idx="1">
                  <c:v>2</c:v>
                </c:pt>
                <c:pt idx="2">
                  <c:v>13</c:v>
                </c:pt>
                <c:pt idx="3">
                  <c:v>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D9D-4339-8423-5B760E1EF92B}"/>
            </c:ext>
          </c:extLst>
        </c:ser>
        <c:ser>
          <c:idx val="1"/>
          <c:order val="1"/>
          <c:tx>
            <c:strRef>
              <c:f>Lapas1!$C$1</c:f>
              <c:strCache>
                <c:ptCount val="1"/>
                <c:pt idx="0">
                  <c:v>Tobulėjimo zona</c:v>
                </c:pt>
              </c:strCache>
            </c:strRef>
          </c:tx>
          <c:spPr>
            <a:solidFill>
              <a:srgbClr val="FFFF05"/>
            </a:solidFill>
            <a:ln>
              <a:noFill/>
            </a:ln>
            <a:effectLst/>
          </c:spPr>
          <c:invertIfNegative val="0"/>
          <c:dLbls>
            <c:dLbl>
              <c:idx val="1"/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lt-LT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A6FC-45BE-BF62-2FEEAB850D8C}"/>
                </c:ext>
              </c:extLst>
            </c:dLbl>
            <c:dLbl>
              <c:idx val="3"/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lt-LT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4-A6FC-45BE-BF62-2FEEAB850D8C}"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Lapas1!$A$2:$A$5</c:f>
              <c:strCache>
                <c:ptCount val="4"/>
                <c:pt idx="0">
                  <c:v>15 metų</c:v>
                </c:pt>
                <c:pt idx="1">
                  <c:v>16 metų</c:v>
                </c:pt>
                <c:pt idx="2">
                  <c:v>17 metų</c:v>
                </c:pt>
                <c:pt idx="3">
                  <c:v>18 metų</c:v>
                </c:pt>
              </c:strCache>
            </c:strRef>
          </c:cat>
          <c:val>
            <c:numRef>
              <c:f>Lapas1!$C$2:$C$5</c:f>
              <c:numCache>
                <c:formatCode>General</c:formatCode>
                <c:ptCount val="4"/>
                <c:pt idx="0">
                  <c:v>2</c:v>
                </c:pt>
                <c:pt idx="1">
                  <c:v>1</c:v>
                </c:pt>
                <c:pt idx="2">
                  <c:v>0</c:v>
                </c:pt>
                <c:pt idx="3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D9D-4339-8423-5B760E1EF92B}"/>
            </c:ext>
          </c:extLst>
        </c:ser>
        <c:ser>
          <c:idx val="2"/>
          <c:order val="2"/>
          <c:tx>
            <c:strRef>
              <c:f>Lapas1!$D$1</c:f>
              <c:strCache>
                <c:ptCount val="1"/>
                <c:pt idx="0">
                  <c:v>Sveikatos rizikos zona</c:v>
                </c:pt>
              </c:strCache>
            </c:strRef>
          </c:tx>
          <c:spPr>
            <a:solidFill>
              <a:srgbClr val="F20000"/>
            </a:solidFill>
            <a:ln>
              <a:noFill/>
            </a:ln>
            <a:effectLst/>
          </c:spPr>
          <c:invertIfNegative val="0"/>
          <c:dLbls>
            <c:dLbl>
              <c:idx val="1"/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lt-LT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2-A6FC-45BE-BF62-2FEEAB850D8C}"/>
                </c:ext>
              </c:extLst>
            </c:dLbl>
            <c:dLbl>
              <c:idx val="3"/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lt-LT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5-A6FC-45BE-BF62-2FEEAB850D8C}"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Lapas1!$A$2:$A$5</c:f>
              <c:strCache>
                <c:ptCount val="4"/>
                <c:pt idx="0">
                  <c:v>15 metų</c:v>
                </c:pt>
                <c:pt idx="1">
                  <c:v>16 metų</c:v>
                </c:pt>
                <c:pt idx="2">
                  <c:v>17 metų</c:v>
                </c:pt>
                <c:pt idx="3">
                  <c:v>18 metų</c:v>
                </c:pt>
              </c:strCache>
            </c:strRef>
          </c:cat>
          <c:val>
            <c:numRef>
              <c:f>Lapas1!$D$2:$D$5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D9D-4339-8423-5B760E1EF92B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605844272"/>
        <c:axId val="1734424496"/>
      </c:barChart>
      <c:catAx>
        <c:axId val="16058442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1734424496"/>
        <c:crosses val="autoZero"/>
        <c:auto val="1"/>
        <c:lblAlgn val="ctr"/>
        <c:lblOffset val="100"/>
        <c:noMultiLvlLbl val="0"/>
      </c:catAx>
      <c:valAx>
        <c:axId val="17344244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1605844272"/>
        <c:crosses val="autoZero"/>
        <c:crossBetween val="between"/>
        <c:dispUnits>
          <c:builtInUnit val="hundreds"/>
          <c:dispUnitsLbl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</c:dispUnitsLbl>
        </c:dispUnits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t-LT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lt-LT" sz="1862" b="1" i="0" u="none" strike="noStrike" baseline="0" dirty="0">
                <a:effectLst/>
              </a:rPr>
              <a:t>Flamingas (užlipimas ant </a:t>
            </a:r>
            <a:r>
              <a:rPr lang="lt-LT" sz="1862" b="1" i="0" u="none" strike="noStrike" baseline="0" dirty="0" err="1">
                <a:effectLst/>
              </a:rPr>
              <a:t>buomelio</a:t>
            </a:r>
            <a:r>
              <a:rPr lang="lt-LT" sz="1862" b="1" i="0" u="none" strike="noStrike" baseline="0" dirty="0">
                <a:effectLst/>
              </a:rPr>
              <a:t> skaičius/1min)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t-LT"/>
        </a:p>
      </c:txPr>
    </c:title>
    <c:autoTitleDeleted val="0"/>
    <c:plotArea>
      <c:layout>
        <c:manualLayout>
          <c:layoutTarget val="inner"/>
          <c:xMode val="edge"/>
          <c:yMode val="edge"/>
          <c:x val="3.7542253241072139E-2"/>
          <c:y val="0.1453355623364759"/>
          <c:w val="0.94856885787003897"/>
          <c:h val="0.6868011111870684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Lapas1!$B$1</c:f>
              <c:strCache>
                <c:ptCount val="1"/>
                <c:pt idx="0">
                  <c:v>Sveikatai palankaus FP zona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Lapas1!$A$2:$A$5</c:f>
              <c:strCache>
                <c:ptCount val="4"/>
                <c:pt idx="0">
                  <c:v>15 metų</c:v>
                </c:pt>
                <c:pt idx="1">
                  <c:v>16 metų</c:v>
                </c:pt>
                <c:pt idx="2">
                  <c:v>17 metų</c:v>
                </c:pt>
                <c:pt idx="3">
                  <c:v>18 metų</c:v>
                </c:pt>
              </c:strCache>
            </c:strRef>
          </c:cat>
          <c:val>
            <c:numRef>
              <c:f>Lapas1!$B$2:$B$5</c:f>
              <c:numCache>
                <c:formatCode>General</c:formatCode>
                <c:ptCount val="4"/>
                <c:pt idx="0">
                  <c:v>7</c:v>
                </c:pt>
                <c:pt idx="1">
                  <c:v>5</c:v>
                </c:pt>
                <c:pt idx="2">
                  <c:v>15</c:v>
                </c:pt>
                <c:pt idx="3">
                  <c:v>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579-4C55-BA0C-32F8FA7CD691}"/>
            </c:ext>
          </c:extLst>
        </c:ser>
        <c:ser>
          <c:idx val="1"/>
          <c:order val="1"/>
          <c:tx>
            <c:strRef>
              <c:f>Lapas1!$C$1</c:f>
              <c:strCache>
                <c:ptCount val="1"/>
                <c:pt idx="0">
                  <c:v>Tobulėjimo zona</c:v>
                </c:pt>
              </c:strCache>
            </c:strRef>
          </c:tx>
          <c:spPr>
            <a:solidFill>
              <a:srgbClr val="FFFF05"/>
            </a:solidFill>
            <a:ln>
              <a:noFill/>
            </a:ln>
            <a:effectLst/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Lapas1!$A$2:$A$5</c:f>
              <c:strCache>
                <c:ptCount val="4"/>
                <c:pt idx="0">
                  <c:v>15 metų</c:v>
                </c:pt>
                <c:pt idx="1">
                  <c:v>16 metų</c:v>
                </c:pt>
                <c:pt idx="2">
                  <c:v>17 metų</c:v>
                </c:pt>
                <c:pt idx="3">
                  <c:v>18 metų</c:v>
                </c:pt>
              </c:strCache>
            </c:strRef>
          </c:cat>
          <c:val>
            <c:numRef>
              <c:f>Lapas1!$C$2:$C$5</c:f>
              <c:numCache>
                <c:formatCode>General</c:formatCode>
                <c:ptCount val="4"/>
                <c:pt idx="0">
                  <c:v>0</c:v>
                </c:pt>
                <c:pt idx="1">
                  <c:v>3</c:v>
                </c:pt>
                <c:pt idx="2">
                  <c:v>13</c:v>
                </c:pt>
                <c:pt idx="3">
                  <c:v>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579-4C55-BA0C-32F8FA7CD691}"/>
            </c:ext>
          </c:extLst>
        </c:ser>
        <c:ser>
          <c:idx val="2"/>
          <c:order val="2"/>
          <c:tx>
            <c:strRef>
              <c:f>Lapas1!$D$1</c:f>
              <c:strCache>
                <c:ptCount val="1"/>
                <c:pt idx="0">
                  <c:v>Sveikatos rizikos zona</c:v>
                </c:pt>
              </c:strCache>
            </c:strRef>
          </c:tx>
          <c:spPr>
            <a:solidFill>
              <a:srgbClr val="F20000"/>
            </a:solidFill>
            <a:ln>
              <a:noFill/>
            </a:ln>
            <a:effectLst/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Lapas1!$A$2:$A$5</c:f>
              <c:strCache>
                <c:ptCount val="4"/>
                <c:pt idx="0">
                  <c:v>15 metų</c:v>
                </c:pt>
                <c:pt idx="1">
                  <c:v>16 metų</c:v>
                </c:pt>
                <c:pt idx="2">
                  <c:v>17 metų</c:v>
                </c:pt>
                <c:pt idx="3">
                  <c:v>18 metų</c:v>
                </c:pt>
              </c:strCache>
            </c:strRef>
          </c:cat>
          <c:val>
            <c:numRef>
              <c:f>Lapas1!$D$2:$D$5</c:f>
              <c:numCache>
                <c:formatCode>General</c:formatCode>
                <c:ptCount val="4"/>
                <c:pt idx="0">
                  <c:v>4</c:v>
                </c:pt>
                <c:pt idx="1">
                  <c:v>1</c:v>
                </c:pt>
                <c:pt idx="2">
                  <c:v>7</c:v>
                </c:pt>
                <c:pt idx="3">
                  <c:v>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579-4C55-BA0C-32F8FA7CD691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605844272"/>
        <c:axId val="1734424496"/>
      </c:barChart>
      <c:catAx>
        <c:axId val="16058442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1734424496"/>
        <c:crosses val="autoZero"/>
        <c:auto val="1"/>
        <c:lblAlgn val="ctr"/>
        <c:lblOffset val="100"/>
        <c:noMultiLvlLbl val="0"/>
      </c:catAx>
      <c:valAx>
        <c:axId val="17344244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1605844272"/>
        <c:crosses val="autoZero"/>
        <c:crossBetween val="between"/>
        <c:dispUnits>
          <c:builtInUnit val="hundreds"/>
          <c:dispUnitsLbl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</c:dispUnitsLbl>
        </c:dispUnits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t-LT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lt-LT" sz="1862" b="1" i="0" u="none" strike="noStrike" baseline="0" dirty="0">
                <a:effectLst/>
              </a:rPr>
              <a:t>Šuolis į tolį iš vietos (cm)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t-LT"/>
        </a:p>
      </c:txPr>
    </c:title>
    <c:autoTitleDeleted val="0"/>
    <c:plotArea>
      <c:layout>
        <c:manualLayout>
          <c:layoutTarget val="inner"/>
          <c:xMode val="edge"/>
          <c:yMode val="edge"/>
          <c:x val="3.7542253241072139E-2"/>
          <c:y val="0.1453355623364759"/>
          <c:w val="0.94856885787003897"/>
          <c:h val="0.6868011111870684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Lapas1!$B$1</c:f>
              <c:strCache>
                <c:ptCount val="1"/>
                <c:pt idx="0">
                  <c:v>Sveikatai palankaus FP zona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Lapas1!$A$2:$A$5</c:f>
              <c:strCache>
                <c:ptCount val="4"/>
                <c:pt idx="0">
                  <c:v>15 metų</c:v>
                </c:pt>
                <c:pt idx="1">
                  <c:v>16 metų</c:v>
                </c:pt>
                <c:pt idx="2">
                  <c:v>17 metų</c:v>
                </c:pt>
                <c:pt idx="3">
                  <c:v>18 metų</c:v>
                </c:pt>
              </c:strCache>
            </c:strRef>
          </c:cat>
          <c:val>
            <c:numRef>
              <c:f>Lapas1!$B$2:$B$5</c:f>
              <c:numCache>
                <c:formatCode>General</c:formatCode>
                <c:ptCount val="4"/>
                <c:pt idx="0">
                  <c:v>5</c:v>
                </c:pt>
                <c:pt idx="1">
                  <c:v>6</c:v>
                </c:pt>
                <c:pt idx="2">
                  <c:v>18</c:v>
                </c:pt>
                <c:pt idx="3">
                  <c:v>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B0B-4E6B-A854-75A861C01498}"/>
            </c:ext>
          </c:extLst>
        </c:ser>
        <c:ser>
          <c:idx val="1"/>
          <c:order val="1"/>
          <c:tx>
            <c:strRef>
              <c:f>Lapas1!$C$1</c:f>
              <c:strCache>
                <c:ptCount val="1"/>
                <c:pt idx="0">
                  <c:v>Tobulėjimo zona</c:v>
                </c:pt>
              </c:strCache>
            </c:strRef>
          </c:tx>
          <c:spPr>
            <a:solidFill>
              <a:srgbClr val="FFFF05"/>
            </a:solidFill>
            <a:ln>
              <a:noFill/>
            </a:ln>
            <a:effectLst/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Lapas1!$A$2:$A$5</c:f>
              <c:strCache>
                <c:ptCount val="4"/>
                <c:pt idx="0">
                  <c:v>15 metų</c:v>
                </c:pt>
                <c:pt idx="1">
                  <c:v>16 metų</c:v>
                </c:pt>
                <c:pt idx="2">
                  <c:v>17 metų</c:v>
                </c:pt>
                <c:pt idx="3">
                  <c:v>18 metų</c:v>
                </c:pt>
              </c:strCache>
            </c:strRef>
          </c:cat>
          <c:val>
            <c:numRef>
              <c:f>Lapas1!$C$2:$C$5</c:f>
              <c:numCache>
                <c:formatCode>General</c:formatCode>
                <c:ptCount val="4"/>
                <c:pt idx="0">
                  <c:v>5</c:v>
                </c:pt>
                <c:pt idx="1">
                  <c:v>6</c:v>
                </c:pt>
                <c:pt idx="2">
                  <c:v>21</c:v>
                </c:pt>
                <c:pt idx="3">
                  <c:v>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B0B-4E6B-A854-75A861C01498}"/>
            </c:ext>
          </c:extLst>
        </c:ser>
        <c:ser>
          <c:idx val="2"/>
          <c:order val="2"/>
          <c:tx>
            <c:strRef>
              <c:f>Lapas1!$D$1</c:f>
              <c:strCache>
                <c:ptCount val="1"/>
                <c:pt idx="0">
                  <c:v>Sveikatos rizikos zona</c:v>
                </c:pt>
              </c:strCache>
            </c:strRef>
          </c:tx>
          <c:spPr>
            <a:solidFill>
              <a:srgbClr val="F20000"/>
            </a:solidFill>
            <a:ln>
              <a:noFill/>
            </a:ln>
            <a:effectLst/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Lapas1!$A$2:$A$5</c:f>
              <c:strCache>
                <c:ptCount val="4"/>
                <c:pt idx="0">
                  <c:v>15 metų</c:v>
                </c:pt>
                <c:pt idx="1">
                  <c:v>16 metų</c:v>
                </c:pt>
                <c:pt idx="2">
                  <c:v>17 metų</c:v>
                </c:pt>
                <c:pt idx="3">
                  <c:v>18 metų</c:v>
                </c:pt>
              </c:strCache>
            </c:strRef>
          </c:cat>
          <c:val>
            <c:numRef>
              <c:f>Lapas1!$D$2:$D$5</c:f>
              <c:numCache>
                <c:formatCode>General</c:formatCode>
                <c:ptCount val="4"/>
                <c:pt idx="0">
                  <c:v>1</c:v>
                </c:pt>
                <c:pt idx="1">
                  <c:v>1</c:v>
                </c:pt>
                <c:pt idx="2">
                  <c:v>5</c:v>
                </c:pt>
                <c:pt idx="3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B0B-4E6B-A854-75A861C01498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605844272"/>
        <c:axId val="1734424496"/>
      </c:barChart>
      <c:catAx>
        <c:axId val="16058442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1734424496"/>
        <c:crosses val="autoZero"/>
        <c:auto val="1"/>
        <c:lblAlgn val="ctr"/>
        <c:lblOffset val="100"/>
        <c:noMultiLvlLbl val="0"/>
      </c:catAx>
      <c:valAx>
        <c:axId val="17344244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1605844272"/>
        <c:crosses val="autoZero"/>
        <c:crossBetween val="between"/>
        <c:dispUnits>
          <c:builtInUnit val="hundreds"/>
          <c:dispUnitsLbl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</c:dispUnitsLbl>
        </c:dispUnits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t-LT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lt-LT" sz="1862" b="1" i="0" u="none" strike="noStrike" baseline="0" dirty="0">
                <a:effectLst/>
              </a:rPr>
              <a:t>Kybojimas sulenktomis rankomis (s)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t-LT"/>
        </a:p>
      </c:txPr>
    </c:title>
    <c:autoTitleDeleted val="0"/>
    <c:plotArea>
      <c:layout>
        <c:manualLayout>
          <c:layoutTarget val="inner"/>
          <c:xMode val="edge"/>
          <c:yMode val="edge"/>
          <c:x val="3.7542253241072139E-2"/>
          <c:y val="0.1453355623364759"/>
          <c:w val="0.94856885787003897"/>
          <c:h val="0.6868011111870684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Lapas1!$B$1</c:f>
              <c:strCache>
                <c:ptCount val="1"/>
                <c:pt idx="0">
                  <c:v>Sveikatai palankaus FP zona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dLbls>
            <c:dLbl>
              <c:idx val="0"/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lt-LT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0-14D9-44CF-85A8-ECAA77465024}"/>
                </c:ext>
              </c:extLst>
            </c:dLbl>
            <c:dLbl>
              <c:idx val="2"/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lt-LT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2-14D9-44CF-85A8-ECAA77465024}"/>
                </c:ext>
              </c:extLst>
            </c:dLbl>
            <c:dLbl>
              <c:idx val="3"/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lt-LT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5-14D9-44CF-85A8-ECAA77465024}"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Lapas1!$A$2:$A$5</c:f>
              <c:strCache>
                <c:ptCount val="4"/>
                <c:pt idx="0">
                  <c:v>15 metų</c:v>
                </c:pt>
                <c:pt idx="1">
                  <c:v>16 metų</c:v>
                </c:pt>
                <c:pt idx="2">
                  <c:v>17 metų</c:v>
                </c:pt>
                <c:pt idx="3">
                  <c:v>18 metų</c:v>
                </c:pt>
              </c:strCache>
            </c:strRef>
          </c:cat>
          <c:val>
            <c:numRef>
              <c:f>Lapas1!$B$2:$B$5</c:f>
              <c:numCache>
                <c:formatCode>General</c:formatCode>
                <c:ptCount val="4"/>
                <c:pt idx="0">
                  <c:v>1</c:v>
                </c:pt>
                <c:pt idx="1">
                  <c:v>2</c:v>
                </c:pt>
                <c:pt idx="2">
                  <c:v>20</c:v>
                </c:pt>
                <c:pt idx="3">
                  <c:v>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472-4D1B-AE4E-B858FB334B56}"/>
            </c:ext>
          </c:extLst>
        </c:ser>
        <c:ser>
          <c:idx val="1"/>
          <c:order val="1"/>
          <c:tx>
            <c:strRef>
              <c:f>Lapas1!$C$1</c:f>
              <c:strCache>
                <c:ptCount val="1"/>
                <c:pt idx="0">
                  <c:v>Tobulėjimo zona</c:v>
                </c:pt>
              </c:strCache>
            </c:strRef>
          </c:tx>
          <c:spPr>
            <a:solidFill>
              <a:srgbClr val="FFFF05"/>
            </a:solidFill>
            <a:ln>
              <a:noFill/>
            </a:ln>
            <a:effectLst/>
          </c:spPr>
          <c:invertIfNegative val="0"/>
          <c:dLbls>
            <c:dLbl>
              <c:idx val="0"/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lt-LT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14D9-44CF-85A8-ECAA77465024}"/>
                </c:ext>
              </c:extLst>
            </c:dLbl>
            <c:dLbl>
              <c:idx val="2"/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lt-LT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3-14D9-44CF-85A8-ECAA77465024}"/>
                </c:ext>
              </c:extLst>
            </c:dLbl>
            <c:dLbl>
              <c:idx val="3"/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lt-LT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6-14D9-44CF-85A8-ECAA77465024}"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Lapas1!$A$2:$A$5</c:f>
              <c:strCache>
                <c:ptCount val="4"/>
                <c:pt idx="0">
                  <c:v>15 metų</c:v>
                </c:pt>
                <c:pt idx="1">
                  <c:v>16 metų</c:v>
                </c:pt>
                <c:pt idx="2">
                  <c:v>17 metų</c:v>
                </c:pt>
                <c:pt idx="3">
                  <c:v>18 metų</c:v>
                </c:pt>
              </c:strCache>
            </c:strRef>
          </c:cat>
          <c:val>
            <c:numRef>
              <c:f>Lapas1!$C$2:$C$5</c:f>
              <c:numCache>
                <c:formatCode>General</c:formatCode>
                <c:ptCount val="4"/>
                <c:pt idx="0">
                  <c:v>3</c:v>
                </c:pt>
                <c:pt idx="1">
                  <c:v>7</c:v>
                </c:pt>
                <c:pt idx="2">
                  <c:v>14</c:v>
                </c:pt>
                <c:pt idx="3">
                  <c:v>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472-4D1B-AE4E-B858FB334B56}"/>
            </c:ext>
          </c:extLst>
        </c:ser>
        <c:ser>
          <c:idx val="2"/>
          <c:order val="2"/>
          <c:tx>
            <c:strRef>
              <c:f>Lapas1!$D$1</c:f>
              <c:strCache>
                <c:ptCount val="1"/>
                <c:pt idx="0">
                  <c:v>Sveikatos rizikos zona</c:v>
                </c:pt>
              </c:strCache>
            </c:strRef>
          </c:tx>
          <c:spPr>
            <a:solidFill>
              <a:srgbClr val="F20000"/>
            </a:solidFill>
            <a:ln>
              <a:noFill/>
            </a:ln>
            <a:effectLst/>
          </c:spPr>
          <c:invertIfNegative val="0"/>
          <c:dLbls>
            <c:dLbl>
              <c:idx val="2"/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lt-LT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4-14D9-44CF-85A8-ECAA77465024}"/>
                </c:ext>
              </c:extLst>
            </c:dLbl>
            <c:dLbl>
              <c:idx val="3"/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lt-LT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7-14D9-44CF-85A8-ECAA77465024}"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Lapas1!$A$2:$A$5</c:f>
              <c:strCache>
                <c:ptCount val="4"/>
                <c:pt idx="0">
                  <c:v>15 metų</c:v>
                </c:pt>
                <c:pt idx="1">
                  <c:v>16 metų</c:v>
                </c:pt>
                <c:pt idx="2">
                  <c:v>17 metų</c:v>
                </c:pt>
                <c:pt idx="3">
                  <c:v>18 metų</c:v>
                </c:pt>
              </c:strCache>
            </c:strRef>
          </c:cat>
          <c:val>
            <c:numRef>
              <c:f>Lapas1!$D$2:$D$5</c:f>
              <c:numCache>
                <c:formatCode>General</c:formatCode>
                <c:ptCount val="4"/>
                <c:pt idx="0">
                  <c:v>1</c:v>
                </c:pt>
                <c:pt idx="1">
                  <c:v>2</c:v>
                </c:pt>
                <c:pt idx="2">
                  <c:v>1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472-4D1B-AE4E-B858FB334B56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605844272"/>
        <c:axId val="1734424496"/>
      </c:barChart>
      <c:catAx>
        <c:axId val="16058442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1734424496"/>
        <c:crosses val="autoZero"/>
        <c:auto val="1"/>
        <c:lblAlgn val="ctr"/>
        <c:lblOffset val="100"/>
        <c:noMultiLvlLbl val="0"/>
      </c:catAx>
      <c:valAx>
        <c:axId val="17344244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1605844272"/>
        <c:crosses val="autoZero"/>
        <c:crossBetween val="between"/>
        <c:dispUnits>
          <c:builtInUnit val="hundreds"/>
          <c:dispUnitsLbl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</c:dispUnitsLbl>
        </c:dispUnits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t-LT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lt-LT" sz="1862" b="1" i="0" u="none" strike="noStrike" baseline="0" dirty="0">
                <a:effectLst/>
              </a:rPr>
              <a:t>10 x 5 bėgimas šaudykle (s)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t-LT"/>
        </a:p>
      </c:txPr>
    </c:title>
    <c:autoTitleDeleted val="0"/>
    <c:plotArea>
      <c:layout>
        <c:manualLayout>
          <c:layoutTarget val="inner"/>
          <c:xMode val="edge"/>
          <c:yMode val="edge"/>
          <c:x val="4.2030939314403881E-2"/>
          <c:y val="0.15796381805865431"/>
          <c:w val="0.94856885787003897"/>
          <c:h val="0.6868011111870684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Lapas1!$B$1</c:f>
              <c:strCache>
                <c:ptCount val="1"/>
                <c:pt idx="0">
                  <c:v>Sveikatai palankaus FP zona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dLbls>
            <c:dLbl>
              <c:idx val="0"/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lt-LT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0-0717-458D-83BC-09C76814F3D1}"/>
                </c:ext>
              </c:extLst>
            </c:dLbl>
            <c:dLbl>
              <c:idx val="2"/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lt-LT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3-0717-458D-83BC-09C76814F3D1}"/>
                </c:ext>
              </c:extLst>
            </c:dLbl>
            <c:dLbl>
              <c:idx val="3"/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lt-LT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6-0717-458D-83BC-09C76814F3D1}"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Lapas1!$A$2:$A$5</c:f>
              <c:strCache>
                <c:ptCount val="4"/>
                <c:pt idx="0">
                  <c:v>15metų</c:v>
                </c:pt>
                <c:pt idx="1">
                  <c:v>16 metų</c:v>
                </c:pt>
                <c:pt idx="2">
                  <c:v>17 metų</c:v>
                </c:pt>
                <c:pt idx="3">
                  <c:v>18 metų</c:v>
                </c:pt>
              </c:strCache>
            </c:strRef>
          </c:cat>
          <c:val>
            <c:numRef>
              <c:f>Lapas1!$B$2:$B$5</c:f>
              <c:numCache>
                <c:formatCode>General</c:formatCode>
                <c:ptCount val="4"/>
                <c:pt idx="0">
                  <c:v>3</c:v>
                </c:pt>
                <c:pt idx="1">
                  <c:v>3</c:v>
                </c:pt>
                <c:pt idx="2">
                  <c:v>15</c:v>
                </c:pt>
                <c:pt idx="3">
                  <c:v>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28D-4013-8634-788988A17A07}"/>
            </c:ext>
          </c:extLst>
        </c:ser>
        <c:ser>
          <c:idx val="1"/>
          <c:order val="1"/>
          <c:tx>
            <c:strRef>
              <c:f>Lapas1!$C$1</c:f>
              <c:strCache>
                <c:ptCount val="1"/>
                <c:pt idx="0">
                  <c:v>Tobulėjimo zona</c:v>
                </c:pt>
              </c:strCache>
            </c:strRef>
          </c:tx>
          <c:spPr>
            <a:solidFill>
              <a:srgbClr val="FFFF05"/>
            </a:solidFill>
            <a:ln>
              <a:noFill/>
            </a:ln>
            <a:effectLst/>
          </c:spPr>
          <c:invertIfNegative val="0"/>
          <c:dLbls>
            <c:dLbl>
              <c:idx val="0"/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lt-LT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0717-458D-83BC-09C76814F3D1}"/>
                </c:ext>
              </c:extLst>
            </c:dLbl>
            <c:dLbl>
              <c:idx val="2"/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lt-LT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4-0717-458D-83BC-09C76814F3D1}"/>
                </c:ext>
              </c:extLst>
            </c:dLbl>
            <c:dLbl>
              <c:idx val="3"/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lt-LT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7-0717-458D-83BC-09C76814F3D1}"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Lapas1!$A$2:$A$5</c:f>
              <c:strCache>
                <c:ptCount val="4"/>
                <c:pt idx="0">
                  <c:v>15metų</c:v>
                </c:pt>
                <c:pt idx="1">
                  <c:v>16 metų</c:v>
                </c:pt>
                <c:pt idx="2">
                  <c:v>17 metų</c:v>
                </c:pt>
                <c:pt idx="3">
                  <c:v>18 metų</c:v>
                </c:pt>
              </c:strCache>
            </c:strRef>
          </c:cat>
          <c:val>
            <c:numRef>
              <c:f>Lapas1!$C$2:$C$5</c:f>
              <c:numCache>
                <c:formatCode>General</c:formatCode>
                <c:ptCount val="4"/>
                <c:pt idx="0">
                  <c:v>7</c:v>
                </c:pt>
                <c:pt idx="1">
                  <c:v>7</c:v>
                </c:pt>
                <c:pt idx="2">
                  <c:v>23</c:v>
                </c:pt>
                <c:pt idx="3">
                  <c:v>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28D-4013-8634-788988A17A07}"/>
            </c:ext>
          </c:extLst>
        </c:ser>
        <c:ser>
          <c:idx val="2"/>
          <c:order val="2"/>
          <c:tx>
            <c:strRef>
              <c:f>Lapas1!$D$1</c:f>
              <c:strCache>
                <c:ptCount val="1"/>
                <c:pt idx="0">
                  <c:v>Sveikatos rizikos zona</c:v>
                </c:pt>
              </c:strCache>
            </c:strRef>
          </c:tx>
          <c:spPr>
            <a:solidFill>
              <a:srgbClr val="F20000"/>
            </a:solidFill>
            <a:ln>
              <a:noFill/>
            </a:ln>
            <a:effectLst/>
          </c:spPr>
          <c:invertIfNegative val="0"/>
          <c:dLbls>
            <c:dLbl>
              <c:idx val="0"/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lt-LT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2-0717-458D-83BC-09C76814F3D1}"/>
                </c:ext>
              </c:extLst>
            </c:dLbl>
            <c:dLbl>
              <c:idx val="2"/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lt-LT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5-0717-458D-83BC-09C76814F3D1}"/>
                </c:ext>
              </c:extLst>
            </c:dLbl>
            <c:dLbl>
              <c:idx val="3"/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lt-LT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8-0717-458D-83BC-09C76814F3D1}"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Lapas1!$A$2:$A$5</c:f>
              <c:strCache>
                <c:ptCount val="4"/>
                <c:pt idx="0">
                  <c:v>15metų</c:v>
                </c:pt>
                <c:pt idx="1">
                  <c:v>16 metų</c:v>
                </c:pt>
                <c:pt idx="2">
                  <c:v>17 metų</c:v>
                </c:pt>
                <c:pt idx="3">
                  <c:v>18 metų</c:v>
                </c:pt>
              </c:strCache>
            </c:strRef>
          </c:cat>
          <c:val>
            <c:numRef>
              <c:f>Lapas1!$D$2:$D$5</c:f>
              <c:numCache>
                <c:formatCode>General</c:formatCode>
                <c:ptCount val="4"/>
                <c:pt idx="0">
                  <c:v>0</c:v>
                </c:pt>
                <c:pt idx="1">
                  <c:v>3</c:v>
                </c:pt>
                <c:pt idx="2">
                  <c:v>6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28D-4013-8634-788988A17A07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605844272"/>
        <c:axId val="1734424496"/>
      </c:barChart>
      <c:catAx>
        <c:axId val="16058442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1734424496"/>
        <c:crosses val="autoZero"/>
        <c:auto val="1"/>
        <c:lblAlgn val="ctr"/>
        <c:lblOffset val="100"/>
        <c:noMultiLvlLbl val="0"/>
      </c:catAx>
      <c:valAx>
        <c:axId val="17344244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1605844272"/>
        <c:crosses val="autoZero"/>
        <c:crossBetween val="between"/>
        <c:dispUnits>
          <c:builtInUnit val="hundreds"/>
        </c:dispUnits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t-LT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lt-LT" b="1" dirty="0"/>
              <a:t>Flamingas (užlipimų</a:t>
            </a:r>
            <a:r>
              <a:rPr lang="lt-LT" b="1" baseline="0" dirty="0"/>
              <a:t> ant </a:t>
            </a:r>
            <a:r>
              <a:rPr lang="lt-LT" b="1" baseline="0" dirty="0" err="1"/>
              <a:t>buomelio</a:t>
            </a:r>
            <a:r>
              <a:rPr lang="lt-LT" b="1" baseline="0" dirty="0"/>
              <a:t> skaičius/1min)</a:t>
            </a:r>
            <a:endParaRPr lang="lt-LT" b="1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t-LT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Lapas1!$B$1</c:f>
              <c:strCache>
                <c:ptCount val="1"/>
                <c:pt idx="0">
                  <c:v>Berniukai</c:v>
                </c:pt>
              </c:strCache>
            </c:strRef>
          </c:tx>
          <c:spPr>
            <a:solidFill>
              <a:schemeClr val="bg2">
                <a:lumMod val="9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Lapas1!$A$2:$A$5</c:f>
              <c:strCache>
                <c:ptCount val="4"/>
                <c:pt idx="0">
                  <c:v>15 metų</c:v>
                </c:pt>
                <c:pt idx="1">
                  <c:v>16 metų</c:v>
                </c:pt>
                <c:pt idx="2">
                  <c:v>17 metų</c:v>
                </c:pt>
                <c:pt idx="3">
                  <c:v>18 metų</c:v>
                </c:pt>
              </c:strCache>
            </c:strRef>
          </c:cat>
          <c:val>
            <c:numRef>
              <c:f>Lapas1!$B$2:$B$5</c:f>
              <c:numCache>
                <c:formatCode>General</c:formatCode>
                <c:ptCount val="4"/>
                <c:pt idx="0">
                  <c:v>2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EA4-409D-B421-8385D792EA3F}"/>
            </c:ext>
          </c:extLst>
        </c:ser>
        <c:ser>
          <c:idx val="1"/>
          <c:order val="1"/>
          <c:tx>
            <c:strRef>
              <c:f>Lapas1!$C$1</c:f>
              <c:strCache>
                <c:ptCount val="1"/>
                <c:pt idx="0">
                  <c:v>Mergaitės</c:v>
                </c:pt>
              </c:strCache>
            </c:strRef>
          </c:tx>
          <c:spPr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Lapas1!$A$2:$A$5</c:f>
              <c:strCache>
                <c:ptCount val="4"/>
                <c:pt idx="0">
                  <c:v>15 metų</c:v>
                </c:pt>
                <c:pt idx="1">
                  <c:v>16 metų</c:v>
                </c:pt>
                <c:pt idx="2">
                  <c:v>17 metų</c:v>
                </c:pt>
                <c:pt idx="3">
                  <c:v>18 metų</c:v>
                </c:pt>
              </c:strCache>
            </c:strRef>
          </c:cat>
          <c:val>
            <c:numRef>
              <c:f>Lapas1!$C$2:$C$5</c:f>
              <c:numCache>
                <c:formatCode>General</c:formatCode>
                <c:ptCount val="4"/>
                <c:pt idx="0">
                  <c:v>4</c:v>
                </c:pt>
                <c:pt idx="1">
                  <c:v>1</c:v>
                </c:pt>
                <c:pt idx="2">
                  <c:v>7</c:v>
                </c:pt>
                <c:pt idx="3">
                  <c:v>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EA4-409D-B421-8385D792EA3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64099039"/>
        <c:axId val="173166239"/>
      </c:barChart>
      <c:catAx>
        <c:axId val="16409903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173166239"/>
        <c:crosses val="autoZero"/>
        <c:auto val="1"/>
        <c:lblAlgn val="ctr"/>
        <c:lblOffset val="100"/>
        <c:noMultiLvlLbl val="0"/>
      </c:catAx>
      <c:valAx>
        <c:axId val="17316623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lt-LT" dirty="0"/>
                  <a:t>Absoliutus</a:t>
                </a:r>
                <a:r>
                  <a:rPr lang="lt-LT" baseline="0" dirty="0"/>
                  <a:t> skaičius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lt-LT"/>
            </a:p>
          </c:txPr>
        </c:title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16409903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t-LT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Pavadinimo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lt-LT"/>
              <a:t>Spustelėję redaguokite stilių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lt-LT"/>
              <a:t>Spustelėkite norėdami redaguoti šablono paantraštės stilių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D9B71-28D5-4B5F-83C7-059EC4B5DC19}" type="datetimeFigureOut">
              <a:rPr lang="lt-LT" smtClean="0"/>
              <a:t>2024-04-05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5FA60-45F6-489A-9CD2-003FA0D7346B}" type="slidenum">
              <a:rPr lang="lt-LT" smtClean="0"/>
              <a:t>‹#›</a:t>
            </a:fld>
            <a:endParaRPr lang="lt-LT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103659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Spustelėję redaguokite stilių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lt-LT"/>
              <a:t>Redaguokite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D9B71-28D5-4B5F-83C7-059EC4B5DC19}" type="datetimeFigureOut">
              <a:rPr lang="lt-LT" smtClean="0"/>
              <a:t>2024-04-05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5FA60-45F6-489A-9CD2-003FA0D7346B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499031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lt-LT"/>
              <a:t>Spustelėję redaguokite stilių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lt-LT"/>
              <a:t>Redaguokite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D9B71-28D5-4B5F-83C7-059EC4B5DC19}" type="datetimeFigureOut">
              <a:rPr lang="lt-LT" smtClean="0"/>
              <a:t>2024-04-05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5FA60-45F6-489A-9CD2-003FA0D7346B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40021514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lt-LT"/>
              <a:t>Spustelėję redaguokite stilių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t-LT"/>
              <a:t>Redaguokite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D9B71-28D5-4B5F-83C7-059EC4B5DC19}" type="datetimeFigureOut">
              <a:rPr lang="lt-LT" smtClean="0"/>
              <a:t>2024-04-05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5FA60-45F6-489A-9CD2-003FA0D7346B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377573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kcijos antraštė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lt-LT"/>
              <a:t>Spustelėję redaguokite stilių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/>
              <a:t>Redaguokite šablono teksto stilius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D9B71-28D5-4B5F-83C7-059EC4B5DC19}" type="datetimeFigureOut">
              <a:rPr lang="lt-LT" smtClean="0"/>
              <a:t>2024-04-05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5FA60-45F6-489A-9CD2-003FA0D7346B}" type="slidenum">
              <a:rPr lang="lt-LT" smtClean="0"/>
              <a:t>‹#›</a:t>
            </a:fld>
            <a:endParaRPr lang="lt-LT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98903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lt-LT"/>
              <a:t>Spustelėję redaguokite stilių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lt-LT"/>
              <a:t>Redaguokite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lt-LT"/>
              <a:t>Redaguokite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D9B71-28D5-4B5F-83C7-059EC4B5DC19}" type="datetimeFigureOut">
              <a:rPr lang="lt-LT" smtClean="0"/>
              <a:t>2024-04-05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5FA60-45F6-489A-9CD2-003FA0D7346B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5167126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lt-LT"/>
              <a:t>Spustelėję redaguokite stilių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/>
              <a:t>Redaguokite šablono teksto stilius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lt-LT"/>
              <a:t>Redaguokite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/>
              <a:t>Redaguokite šablono teksto stilius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lt-LT"/>
              <a:t>Redaguokite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D9B71-28D5-4B5F-83C7-059EC4B5DC19}" type="datetimeFigureOut">
              <a:rPr lang="lt-LT" smtClean="0"/>
              <a:t>2024-04-05</a:t>
            </a:fld>
            <a:endParaRPr lang="lt-L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5FA60-45F6-489A-9CD2-003FA0D7346B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4116499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Spustelėję redaguokite stilių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D9B71-28D5-4B5F-83C7-059EC4B5DC19}" type="datetimeFigureOut">
              <a:rPr lang="lt-LT" smtClean="0"/>
              <a:t>2024-04-05</a:t>
            </a:fld>
            <a:endParaRPr lang="lt-L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5FA60-45F6-489A-9CD2-003FA0D7346B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5305174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D9B71-28D5-4B5F-83C7-059EC4B5DC19}" type="datetimeFigureOut">
              <a:rPr lang="lt-LT" smtClean="0"/>
              <a:t>2024-04-05</a:t>
            </a:fld>
            <a:endParaRPr lang="lt-L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lt-L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5FA60-45F6-489A-9CD2-003FA0D7346B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3244358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lt-LT"/>
              <a:t>Spustelėję redaguokite stilių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lt-LT"/>
              <a:t>Redaguokite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/>
              <a:t>Redaguokite šablono teksto stilius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76AD9B71-28D5-4B5F-83C7-059EC4B5DC19}" type="datetimeFigureOut">
              <a:rPr lang="lt-LT" smtClean="0"/>
              <a:t>2024-04-05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CF5FA60-45F6-489A-9CD2-003FA0D7346B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5749324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lt-LT"/>
              <a:t>Spustelėję redaguokite stilių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lt-LT"/>
              <a:t>Spustelėkite piktogramą norėdami įtraukti paveikslėlį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/>
              <a:t>Redaguokite šablono teksto stilius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D9B71-28D5-4B5F-83C7-059EC4B5DC19}" type="datetimeFigureOut">
              <a:rPr lang="lt-LT" smtClean="0"/>
              <a:t>2024-04-05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5FA60-45F6-489A-9CD2-003FA0D7346B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0200736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lt-LT"/>
              <a:t>Spustelėję redaguokite stilių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lt-LT"/>
              <a:t>Redaguokite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76AD9B71-28D5-4B5F-83C7-059EC4B5DC19}" type="datetimeFigureOut">
              <a:rPr lang="lt-LT" smtClean="0"/>
              <a:t>2024-04-05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2CF5FA60-45F6-489A-9CD2-003FA0D7346B}" type="slidenum">
              <a:rPr lang="lt-LT" smtClean="0"/>
              <a:t>‹#›</a:t>
            </a:fld>
            <a:endParaRPr lang="lt-LT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656191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6AE7D1CF-A6E5-4B93-98EA-51D43AB6442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00051" y="1820487"/>
            <a:ext cx="9997440" cy="2527964"/>
          </a:xfrm>
        </p:spPr>
        <p:txBody>
          <a:bodyPr>
            <a:normAutofit/>
          </a:bodyPr>
          <a:lstStyle/>
          <a:p>
            <a:pPr algn="ctr"/>
            <a:r>
              <a:rPr lang="lt-LT" sz="4800" b="1" dirty="0">
                <a:latin typeface="+mn-lt"/>
              </a:rPr>
              <a:t>Klaipėdos </a:t>
            </a:r>
            <a:r>
              <a:rPr lang="lt-LT" sz="4800" b="1" dirty="0" smtClean="0">
                <a:latin typeface="+mn-lt"/>
              </a:rPr>
              <a:t>turizmo </a:t>
            </a:r>
            <a:r>
              <a:rPr lang="lt-LT" sz="4800" b="1" smtClean="0">
                <a:latin typeface="+mn-lt"/>
              </a:rPr>
              <a:t>mokyklos </a:t>
            </a:r>
            <a:r>
              <a:rPr lang="lt-LT" sz="4800" b="1" smtClean="0">
                <a:latin typeface="+mn-lt"/>
              </a:rPr>
              <a:t/>
            </a:r>
            <a:br>
              <a:rPr lang="lt-LT" sz="4800" b="1" smtClean="0">
                <a:latin typeface="+mn-lt"/>
              </a:rPr>
            </a:br>
            <a:r>
              <a:rPr lang="lt-LT" sz="4800" b="1" smtClean="0">
                <a:latin typeface="+mn-lt"/>
              </a:rPr>
              <a:t>fizinio </a:t>
            </a:r>
            <a:r>
              <a:rPr lang="lt-LT" sz="4800" b="1" dirty="0">
                <a:latin typeface="+mn-lt"/>
              </a:rPr>
              <a:t>pajėgumo testų analizė</a:t>
            </a:r>
            <a:br>
              <a:rPr lang="lt-LT" sz="4800" b="1" dirty="0">
                <a:latin typeface="+mn-lt"/>
              </a:rPr>
            </a:br>
            <a:r>
              <a:rPr lang="lt-LT" sz="4800" b="1" dirty="0">
                <a:latin typeface="+mn-lt"/>
              </a:rPr>
              <a:t>2023 m.</a:t>
            </a:r>
          </a:p>
        </p:txBody>
      </p:sp>
      <p:sp>
        <p:nvSpPr>
          <p:cNvPr id="3" name="Antrinis pavadinimas 2">
            <a:extLst>
              <a:ext uri="{FF2B5EF4-FFF2-40B4-BE49-F238E27FC236}">
                <a16:creationId xmlns:a16="http://schemas.microsoft.com/office/drawing/2014/main" id="{16FDC102-012B-4392-823C-3913FA8D30E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pPr algn="r"/>
            <a:endParaRPr lang="lt-LT" b="1" cap="none" dirty="0"/>
          </a:p>
          <a:p>
            <a:pPr algn="r"/>
            <a:endParaRPr lang="lt-LT" b="1" cap="none" dirty="0"/>
          </a:p>
          <a:p>
            <a:pPr algn="r"/>
            <a:r>
              <a:rPr lang="lt-LT" cap="none" dirty="0"/>
              <a:t>Parengė: VSS </a:t>
            </a:r>
            <a:r>
              <a:rPr lang="lt-LT" cap="none" dirty="0" smtClean="0"/>
              <a:t>Snieguolė </a:t>
            </a:r>
            <a:r>
              <a:rPr lang="lt-LT" cap="none" dirty="0" err="1" smtClean="0"/>
              <a:t>Daukintienė</a:t>
            </a:r>
            <a:endParaRPr lang="lt-LT" cap="none" dirty="0"/>
          </a:p>
        </p:txBody>
      </p:sp>
    </p:spTree>
    <p:extLst>
      <p:ext uri="{BB962C8B-B14F-4D97-AF65-F5344CB8AC3E}">
        <p14:creationId xmlns:p14="http://schemas.microsoft.com/office/powerpoint/2010/main" val="15380553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urinio vietos rezervavimo ženklas 5">
            <a:extLst>
              <a:ext uri="{FF2B5EF4-FFF2-40B4-BE49-F238E27FC236}">
                <a16:creationId xmlns:a16="http://schemas.microsoft.com/office/drawing/2014/main" id="{BD6F09DF-55B6-4376-8324-B4C64888C77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92424082"/>
              </p:ext>
            </p:extLst>
          </p:nvPr>
        </p:nvGraphicFramePr>
        <p:xfrm>
          <a:off x="1066800" y="258408"/>
          <a:ext cx="10058400" cy="4022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494022D4-FAB1-4031-9C98-03AD02D440BD}"/>
              </a:ext>
            </a:extLst>
          </p:cNvPr>
          <p:cNvSpPr txBox="1"/>
          <p:nvPr/>
        </p:nvSpPr>
        <p:spPr>
          <a:xfrm>
            <a:off x="1234911" y="4477732"/>
            <a:ext cx="10407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dirty="0"/>
              <a:t>V</a:t>
            </a:r>
            <a:r>
              <a:rPr lang="lt-LT" dirty="0" smtClean="0"/>
              <a:t>isų </a:t>
            </a:r>
            <a:r>
              <a:rPr lang="lt-LT" dirty="0"/>
              <a:t>amžiaus grupių </a:t>
            </a:r>
            <a:r>
              <a:rPr lang="lt-LT" dirty="0" smtClean="0"/>
              <a:t>mergaitės, </a:t>
            </a:r>
            <a:r>
              <a:rPr lang="lt-LT" dirty="0"/>
              <a:t>pagal šį testo </a:t>
            </a:r>
            <a:r>
              <a:rPr lang="lt-LT" dirty="0" smtClean="0"/>
              <a:t>įvertinimą </a:t>
            </a:r>
            <a:r>
              <a:rPr lang="lt-LT" dirty="0"/>
              <a:t>pateko į </a:t>
            </a:r>
            <a:r>
              <a:rPr lang="lt-LT" dirty="0" smtClean="0"/>
              <a:t>sveikatos rizikos zoną. 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5694443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urinio vietos rezervavimo ženklas 5">
            <a:extLst>
              <a:ext uri="{FF2B5EF4-FFF2-40B4-BE49-F238E27FC236}">
                <a16:creationId xmlns:a16="http://schemas.microsoft.com/office/drawing/2014/main" id="{323F59E5-332A-40B4-93E8-0A4423F30AD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93868178"/>
              </p:ext>
            </p:extLst>
          </p:nvPr>
        </p:nvGraphicFramePr>
        <p:xfrm>
          <a:off x="1066800" y="130584"/>
          <a:ext cx="10058400" cy="4022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45BE032E-1052-414F-8CB0-C4BB1D93A2F8}"/>
              </a:ext>
            </a:extLst>
          </p:cNvPr>
          <p:cNvSpPr txBox="1"/>
          <p:nvPr/>
        </p:nvSpPr>
        <p:spPr>
          <a:xfrm>
            <a:off x="1234911" y="4477732"/>
            <a:ext cx="10407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dirty="0" smtClean="0"/>
              <a:t>Didžioji </a:t>
            </a:r>
            <a:r>
              <a:rPr lang="lt-LT" dirty="0"/>
              <a:t>dalis </a:t>
            </a:r>
            <a:r>
              <a:rPr lang="lt-LT" dirty="0" smtClean="0"/>
              <a:t>mergaičių 18 metų pateko </a:t>
            </a:r>
            <a:r>
              <a:rPr lang="lt-LT" dirty="0"/>
              <a:t>į tobulėjimo zoną </a:t>
            </a:r>
            <a:r>
              <a:rPr lang="lt-LT" dirty="0" smtClean="0"/>
              <a:t>ir </a:t>
            </a:r>
            <a:r>
              <a:rPr lang="lt-LT" dirty="0"/>
              <a:t>į sveikatos rizikos </a:t>
            </a:r>
            <a:r>
              <a:rPr lang="lt-LT" dirty="0" smtClean="0"/>
              <a:t>zoną visose amžių grupėse.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32612867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urinio vietos rezervavimo ženklas 5">
            <a:extLst>
              <a:ext uri="{FF2B5EF4-FFF2-40B4-BE49-F238E27FC236}">
                <a16:creationId xmlns:a16="http://schemas.microsoft.com/office/drawing/2014/main" id="{AB8EDAD5-D02B-4145-A1C9-4CA3765C0FD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44802535"/>
              </p:ext>
            </p:extLst>
          </p:nvPr>
        </p:nvGraphicFramePr>
        <p:xfrm>
          <a:off x="1066800" y="130584"/>
          <a:ext cx="10058400" cy="4022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B81C496F-B714-4438-8462-65960FC9AB5E}"/>
              </a:ext>
            </a:extLst>
          </p:cNvPr>
          <p:cNvSpPr txBox="1"/>
          <p:nvPr/>
        </p:nvSpPr>
        <p:spPr>
          <a:xfrm>
            <a:off x="1234911" y="4477732"/>
            <a:ext cx="10407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dirty="0"/>
              <a:t>V</a:t>
            </a:r>
            <a:r>
              <a:rPr lang="lt-LT" dirty="0" smtClean="0"/>
              <a:t>isose </a:t>
            </a:r>
            <a:r>
              <a:rPr lang="lt-LT" dirty="0"/>
              <a:t>amžiaus </a:t>
            </a:r>
            <a:r>
              <a:rPr lang="lt-LT" dirty="0" smtClean="0"/>
              <a:t>grupėse mergaitės </a:t>
            </a:r>
            <a:r>
              <a:rPr lang="lt-LT" dirty="0"/>
              <a:t>pateko į sveikatos rizikos zoną.</a:t>
            </a:r>
          </a:p>
        </p:txBody>
      </p:sp>
    </p:spTree>
    <p:extLst>
      <p:ext uri="{BB962C8B-B14F-4D97-AF65-F5344CB8AC3E}">
        <p14:creationId xmlns:p14="http://schemas.microsoft.com/office/powerpoint/2010/main" val="28773934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urinio vietos rezervavimo ženklas 5">
            <a:extLst>
              <a:ext uri="{FF2B5EF4-FFF2-40B4-BE49-F238E27FC236}">
                <a16:creationId xmlns:a16="http://schemas.microsoft.com/office/drawing/2014/main" id="{CE58614A-CB83-4541-BC24-C89CF0F1301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79653866"/>
              </p:ext>
            </p:extLst>
          </p:nvPr>
        </p:nvGraphicFramePr>
        <p:xfrm>
          <a:off x="1066800" y="131975"/>
          <a:ext cx="10058400" cy="4022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E933DCD1-7DB2-4299-9CFC-F48FCD30E52A}"/>
              </a:ext>
            </a:extLst>
          </p:cNvPr>
          <p:cNvSpPr txBox="1"/>
          <p:nvPr/>
        </p:nvSpPr>
        <p:spPr>
          <a:xfrm>
            <a:off x="1234911" y="4477732"/>
            <a:ext cx="10407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dirty="0"/>
              <a:t>Didžiausia dalis mergaičių</a:t>
            </a:r>
            <a:r>
              <a:rPr lang="lt-LT" dirty="0" smtClean="0"/>
              <a:t>, </a:t>
            </a:r>
            <a:r>
              <a:rPr lang="lt-LT" dirty="0"/>
              <a:t>pagal šį testo </a:t>
            </a:r>
            <a:r>
              <a:rPr lang="lt-LT" dirty="0" smtClean="0"/>
              <a:t>įvertinimą, </a:t>
            </a:r>
            <a:r>
              <a:rPr lang="lt-LT" dirty="0"/>
              <a:t>pateko į tobulėjimo </a:t>
            </a:r>
            <a:r>
              <a:rPr lang="lt-LT" dirty="0" smtClean="0"/>
              <a:t>zoną.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38507418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EE03CB3D-B673-47FC-A135-F2F01F871DE4}"/>
              </a:ext>
            </a:extLst>
          </p:cNvPr>
          <p:cNvSpPr txBox="1">
            <a:spLocks/>
          </p:cNvSpPr>
          <p:nvPr/>
        </p:nvSpPr>
        <p:spPr>
          <a:xfrm>
            <a:off x="1066800" y="3066311"/>
            <a:ext cx="10058400" cy="725378"/>
          </a:xfrm>
          <a:prstGeom prst="rect">
            <a:avLst/>
          </a:prstGeom>
        </p:spPr>
        <p:txBody>
          <a:bodyPr>
            <a:normAutofit fontScale="82500" lnSpcReduction="20000"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lt-LT" sz="3600" b="1" dirty="0">
                <a:latin typeface="+mn-lt"/>
              </a:rPr>
              <a:t>Sveikatos rizikos zona</a:t>
            </a:r>
            <a:br>
              <a:rPr lang="lt-LT" sz="3600" b="1" dirty="0">
                <a:latin typeface="+mn-lt"/>
              </a:rPr>
            </a:br>
            <a:r>
              <a:rPr lang="lt-LT" sz="3600" b="1" i="1" u="sng" dirty="0" smtClean="0">
                <a:latin typeface="+mn-lt"/>
              </a:rPr>
              <a:t>vidurinio</a:t>
            </a:r>
            <a:r>
              <a:rPr lang="lt-LT" sz="3600" b="1" dirty="0" smtClean="0">
                <a:latin typeface="+mn-lt"/>
              </a:rPr>
              <a:t> </a:t>
            </a:r>
            <a:r>
              <a:rPr lang="lt-LT" sz="3600" b="1" dirty="0">
                <a:latin typeface="+mn-lt"/>
              </a:rPr>
              <a:t>ugdymo mokiniai</a:t>
            </a:r>
          </a:p>
        </p:txBody>
      </p:sp>
    </p:spTree>
    <p:extLst>
      <p:ext uri="{BB962C8B-B14F-4D97-AF65-F5344CB8AC3E}">
        <p14:creationId xmlns:p14="http://schemas.microsoft.com/office/powerpoint/2010/main" val="984278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a 1">
            <a:extLst>
              <a:ext uri="{FF2B5EF4-FFF2-40B4-BE49-F238E27FC236}">
                <a16:creationId xmlns:a16="http://schemas.microsoft.com/office/drawing/2014/main" id="{C0FE7A52-9CB3-45E7-A274-228243D331A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65684131"/>
              </p:ext>
            </p:extLst>
          </p:nvPr>
        </p:nvGraphicFramePr>
        <p:xfrm>
          <a:off x="2035665" y="823361"/>
          <a:ext cx="8120669" cy="39937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A915221A-1E95-45D7-BC9B-979E47B9B57B}"/>
              </a:ext>
            </a:extLst>
          </p:cNvPr>
          <p:cNvSpPr txBox="1"/>
          <p:nvPr/>
        </p:nvSpPr>
        <p:spPr>
          <a:xfrm>
            <a:off x="1410163" y="5136232"/>
            <a:ext cx="105485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dirty="0" smtClean="0"/>
              <a:t> </a:t>
            </a:r>
            <a:r>
              <a:rPr lang="lt-LT" dirty="0"/>
              <a:t>Į sveikatos rizikos zoną </a:t>
            </a:r>
            <a:r>
              <a:rPr lang="lt-LT" dirty="0" smtClean="0"/>
              <a:t>pateko visose amžiaus grupėse berniukai ir mergaitės.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425389521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a 1">
            <a:extLst>
              <a:ext uri="{FF2B5EF4-FFF2-40B4-BE49-F238E27FC236}">
                <a16:creationId xmlns:a16="http://schemas.microsoft.com/office/drawing/2014/main" id="{EA6F83FA-5CE2-4B33-A247-FA60FFF3F1A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55326040"/>
              </p:ext>
            </p:extLst>
          </p:nvPr>
        </p:nvGraphicFramePr>
        <p:xfrm>
          <a:off x="2035665" y="823361"/>
          <a:ext cx="8120669" cy="39937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FCC3E570-67B2-4288-A55F-A8BB29AA8497}"/>
              </a:ext>
            </a:extLst>
          </p:cNvPr>
          <p:cNvSpPr txBox="1"/>
          <p:nvPr/>
        </p:nvSpPr>
        <p:spPr>
          <a:xfrm>
            <a:off x="1451728" y="5086356"/>
            <a:ext cx="105485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dirty="0"/>
              <a:t>Pagal pateikto testo atlikimą, į sveikatos rizikos zoną pateko 5</a:t>
            </a:r>
            <a:r>
              <a:rPr lang="lt-LT" dirty="0" smtClean="0"/>
              <a:t> mergaitės 17 metų ir 7 mergaitės 18 metų, </a:t>
            </a:r>
            <a:r>
              <a:rPr lang="lt-LT" dirty="0"/>
              <a:t>o</a:t>
            </a:r>
            <a:r>
              <a:rPr lang="lt-LT" dirty="0" smtClean="0"/>
              <a:t> 17 ir18 </a:t>
            </a:r>
            <a:r>
              <a:rPr lang="lt-LT" dirty="0"/>
              <a:t>metų vaikinai nepateko į rizikos zoną.</a:t>
            </a:r>
          </a:p>
        </p:txBody>
      </p:sp>
    </p:spTree>
    <p:extLst>
      <p:ext uri="{BB962C8B-B14F-4D97-AF65-F5344CB8AC3E}">
        <p14:creationId xmlns:p14="http://schemas.microsoft.com/office/powerpoint/2010/main" val="36682562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a 1">
            <a:extLst>
              <a:ext uri="{FF2B5EF4-FFF2-40B4-BE49-F238E27FC236}">
                <a16:creationId xmlns:a16="http://schemas.microsoft.com/office/drawing/2014/main" id="{038D5209-0020-43C7-A229-8FF36E6DDC1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54799008"/>
              </p:ext>
            </p:extLst>
          </p:nvPr>
        </p:nvGraphicFramePr>
        <p:xfrm>
          <a:off x="2035665" y="823361"/>
          <a:ext cx="8120669" cy="39937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AFA2D867-C775-4C29-8094-6317A9E12CC9}"/>
              </a:ext>
            </a:extLst>
          </p:cNvPr>
          <p:cNvSpPr txBox="1"/>
          <p:nvPr/>
        </p:nvSpPr>
        <p:spPr>
          <a:xfrm>
            <a:off x="1368600" y="5078043"/>
            <a:ext cx="105485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dirty="0"/>
              <a:t>Pagal pateikto testo atlikimą, į sveikatos rizikos zoną pateko </a:t>
            </a:r>
            <a:r>
              <a:rPr lang="lt-LT" dirty="0" smtClean="0"/>
              <a:t>visų grupių mergaitės, o 2 berniukai tik 18 metų. 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248146292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a 1">
            <a:extLst>
              <a:ext uri="{FF2B5EF4-FFF2-40B4-BE49-F238E27FC236}">
                <a16:creationId xmlns:a16="http://schemas.microsoft.com/office/drawing/2014/main" id="{BA2D1A70-964F-4D86-8CEC-690840B490A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39593132"/>
              </p:ext>
            </p:extLst>
          </p:nvPr>
        </p:nvGraphicFramePr>
        <p:xfrm>
          <a:off x="2035665" y="823361"/>
          <a:ext cx="8120669" cy="39937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574D376A-E80D-435D-8BF5-B85233923555}"/>
              </a:ext>
            </a:extLst>
          </p:cNvPr>
          <p:cNvSpPr txBox="1"/>
          <p:nvPr/>
        </p:nvSpPr>
        <p:spPr>
          <a:xfrm>
            <a:off x="1451728" y="5086356"/>
            <a:ext cx="105485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dirty="0"/>
              <a:t>Pagal pateikto testo atlikimą, į sveikatos rizikos zoną pateko 1</a:t>
            </a:r>
            <a:r>
              <a:rPr lang="lt-LT" dirty="0" smtClean="0"/>
              <a:t> berniukas 18 metų. </a:t>
            </a:r>
            <a:r>
              <a:rPr lang="lt-LT" dirty="0"/>
              <a:t>Į sveikatos rizikos zoną </a:t>
            </a:r>
            <a:r>
              <a:rPr lang="lt-LT" dirty="0" smtClean="0"/>
              <a:t>pateko visose amžiaus grupėse mergaitės.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311768240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1D3A5223-96C8-413F-B31A-1A40F77BF5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t-LT" b="1" dirty="0">
                <a:latin typeface="+mn-lt"/>
              </a:rPr>
              <a:t>Apibendrinimas</a:t>
            </a:r>
          </a:p>
        </p:txBody>
      </p:sp>
      <p:sp>
        <p:nvSpPr>
          <p:cNvPr id="3" name="Turinio vietos rezervavimo ženklas 2">
            <a:extLst>
              <a:ext uri="{FF2B5EF4-FFF2-40B4-BE49-F238E27FC236}">
                <a16:creationId xmlns:a16="http://schemas.microsoft.com/office/drawing/2014/main" id="{7D2F073C-A269-426F-930F-7FAB87FEC7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01168" lvl="1" indent="0">
              <a:buNone/>
            </a:pPr>
            <a:r>
              <a:rPr lang="lt-LT" dirty="0"/>
              <a:t>	</a:t>
            </a:r>
            <a:r>
              <a:rPr lang="lt-LT" sz="2000" dirty="0"/>
              <a:t>Iš viso Klaipėdos </a:t>
            </a:r>
            <a:r>
              <a:rPr lang="lt-LT" sz="2000" dirty="0" smtClean="0"/>
              <a:t>turizmo mokykloje mokosi 376 mokiniai, du mokiniai </a:t>
            </a:r>
            <a:r>
              <a:rPr lang="lt-LT" sz="2000" dirty="0"/>
              <a:t>yra atleisti nuo fizinio </a:t>
            </a:r>
            <a:r>
              <a:rPr lang="lt-LT" sz="2000" dirty="0" smtClean="0"/>
              <a:t>ugdymo pamokų, trys mokiniai turi </a:t>
            </a:r>
            <a:r>
              <a:rPr lang="lt-LT" sz="2000" dirty="0"/>
              <a:t>parengiamąją fizinio ugdymo </a:t>
            </a:r>
            <a:r>
              <a:rPr lang="lt-LT" sz="2000" dirty="0" smtClean="0"/>
              <a:t>programą ir du mokiniai specialiojoje grupėje.  </a:t>
            </a:r>
            <a:r>
              <a:rPr lang="lt-LT" sz="2000" dirty="0"/>
              <a:t>Testuoti buvo </a:t>
            </a:r>
            <a:r>
              <a:rPr lang="lt-LT" sz="2000" dirty="0" smtClean="0"/>
              <a:t>369 mokinių, </a:t>
            </a:r>
            <a:r>
              <a:rPr lang="lt-LT" sz="2000" dirty="0"/>
              <a:t>iš jų: </a:t>
            </a:r>
            <a:r>
              <a:rPr lang="lt-LT" sz="2000" dirty="0" smtClean="0"/>
              <a:t>259 mergaičių </a:t>
            </a:r>
            <a:r>
              <a:rPr lang="lt-LT" sz="2000" dirty="0"/>
              <a:t>ir </a:t>
            </a:r>
            <a:r>
              <a:rPr lang="lt-LT" sz="2000" dirty="0" smtClean="0"/>
              <a:t>110 berniukų. </a:t>
            </a:r>
            <a:r>
              <a:rPr lang="lt-LT" sz="2000" dirty="0"/>
              <a:t>Atliekant fizinio pajėgumo testus į sveikatos rizikos zoną bendrai buvo patektą </a:t>
            </a:r>
            <a:r>
              <a:rPr lang="lt-LT" sz="2000" dirty="0" smtClean="0"/>
              <a:t>34 </a:t>
            </a:r>
            <a:r>
              <a:rPr lang="lt-LT" sz="2000" dirty="0"/>
              <a:t>kartus. </a:t>
            </a:r>
          </a:p>
          <a:p>
            <a:pPr marL="201168" lvl="1" indent="0">
              <a:buNone/>
            </a:pPr>
            <a:r>
              <a:rPr lang="lt-LT" sz="2000" dirty="0"/>
              <a:t>	Analizuojant mokinių testus, kuomet mokinys nors vieną testą atliko žemiau normos ir pateko į sveikatos rizikos zoną: </a:t>
            </a:r>
          </a:p>
          <a:p>
            <a:pPr lvl="1"/>
            <a:r>
              <a:rPr lang="lt-LT" sz="2000" dirty="0"/>
              <a:t>8</a:t>
            </a:r>
            <a:r>
              <a:rPr lang="lt-LT" sz="2000" dirty="0" smtClean="0"/>
              <a:t> </a:t>
            </a:r>
            <a:r>
              <a:rPr lang="lt-LT" sz="2000" dirty="0"/>
              <a:t>pagrindinio ugdymo berniukai </a:t>
            </a:r>
          </a:p>
          <a:p>
            <a:pPr lvl="1"/>
            <a:r>
              <a:rPr lang="lt-LT" sz="2000" dirty="0" smtClean="0"/>
              <a:t>26 </a:t>
            </a:r>
            <a:r>
              <a:rPr lang="lt-LT" sz="2000" dirty="0"/>
              <a:t>pagrindinio ugdymo mergaitės.</a:t>
            </a:r>
          </a:p>
          <a:p>
            <a:pPr marL="201168" lvl="1" indent="0">
              <a:buNone/>
            </a:pPr>
            <a:r>
              <a:rPr lang="lt-LT" sz="2000" dirty="0"/>
              <a:t>Mokiniams, kurie pateko į sveikatos rizikos zoną bus rengiamos konsultacijos, kurios metu aptarsime rezultatus ir ieškosime sprendimo, kaip pagerinti </a:t>
            </a:r>
            <a:r>
              <a:rPr lang="lt-LT" sz="2000" dirty="0" smtClean="0"/>
              <a:t>mokinio </a:t>
            </a:r>
            <a:r>
              <a:rPr lang="lt-LT" sz="2000" dirty="0"/>
              <a:t>fizinę formą.</a:t>
            </a:r>
          </a:p>
          <a:p>
            <a:pPr lvl="1"/>
            <a:endParaRPr lang="lt-LT" sz="2000" dirty="0"/>
          </a:p>
          <a:p>
            <a:pPr marL="201168" lvl="1" indent="0">
              <a:buNone/>
            </a:pPr>
            <a:endParaRPr lang="lt-LT" sz="2000" dirty="0"/>
          </a:p>
        </p:txBody>
      </p:sp>
    </p:spTree>
    <p:extLst>
      <p:ext uri="{BB962C8B-B14F-4D97-AF65-F5344CB8AC3E}">
        <p14:creationId xmlns:p14="http://schemas.microsoft.com/office/powerpoint/2010/main" val="1546995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F8A2E79E-9F7C-4017-8E9D-91DD685954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>
              <a:lnSpc>
                <a:spcPct val="120000"/>
              </a:lnSpc>
              <a:spcBef>
                <a:spcPts val="1000"/>
              </a:spcBef>
              <a:buClr>
                <a:srgbClr val="2E34D1"/>
              </a:buClr>
              <a:buSzPct val="130000"/>
            </a:pPr>
            <a:r>
              <a:rPr lang="lt-LT" sz="4000" b="1" cap="all" spc="0" dirty="0">
                <a:solidFill>
                  <a:schemeClr val="tx1"/>
                </a:solidFill>
                <a:latin typeface="+mn-lt"/>
              </a:rPr>
              <a:t>Fizinio pajėgumo testavimas</a:t>
            </a:r>
            <a:endParaRPr lang="lt-LT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Turinio vietos rezervavimo ženklas 2">
            <a:extLst>
              <a:ext uri="{FF2B5EF4-FFF2-40B4-BE49-F238E27FC236}">
                <a16:creationId xmlns:a16="http://schemas.microsoft.com/office/drawing/2014/main" id="{8BE8F4D8-B511-402D-814C-DB70F1BE9B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9818"/>
            <a:ext cx="10035941" cy="4023360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lt-LT" sz="3200" dirty="0"/>
              <a:t>	</a:t>
            </a:r>
          </a:p>
          <a:p>
            <a:pPr marL="0" indent="0" algn="just">
              <a:buNone/>
            </a:pPr>
            <a:r>
              <a:rPr lang="lt-LT" sz="3200" dirty="0"/>
              <a:t>	</a:t>
            </a:r>
            <a:r>
              <a:rPr lang="lt-LT" sz="3300" b="1" dirty="0">
                <a:solidFill>
                  <a:srgbClr val="000000"/>
                </a:solidFill>
              </a:rPr>
              <a:t>Mokinio fizinio pajėgumo testas </a:t>
            </a:r>
            <a:r>
              <a:rPr lang="lt-LT" sz="3300" dirty="0">
                <a:solidFill>
                  <a:srgbClr val="000000"/>
                </a:solidFill>
              </a:rPr>
              <a:t>–</a:t>
            </a:r>
            <a:r>
              <a:rPr lang="lt-LT" sz="3300" b="1" dirty="0">
                <a:solidFill>
                  <a:srgbClr val="000000"/>
                </a:solidFill>
              </a:rPr>
              <a:t> </a:t>
            </a:r>
            <a:r>
              <a:rPr lang="lt-LT" sz="3300" dirty="0">
                <a:solidFill>
                  <a:srgbClr val="000000"/>
                </a:solidFill>
              </a:rPr>
              <a:t>užduotis, skirta nustatyti mokinio fizinio pajėgumo lygį</a:t>
            </a:r>
            <a:r>
              <a:rPr lang="lt-LT" sz="3300" dirty="0" smtClean="0">
                <a:solidFill>
                  <a:srgbClr val="000000"/>
                </a:solidFill>
              </a:rPr>
              <a:t>.</a:t>
            </a:r>
          </a:p>
          <a:p>
            <a:pPr marL="0" indent="0" algn="just">
              <a:buNone/>
            </a:pPr>
            <a:r>
              <a:rPr lang="lt-LT" sz="3300" dirty="0" smtClean="0"/>
              <a:t>Fizinio </a:t>
            </a:r>
            <a:r>
              <a:rPr lang="lt-LT" sz="3300" dirty="0"/>
              <a:t>pajėgumų testų analizė buvo rengiama, remdamasi 2019 m. spalio 8 d. Nr. V-1153 tvarkos aprašu. Remdamasi šio aprašo 13 punktu, fizinis pajėgumas nustatomas tik pagrindinės fizinio ugdymo grupės mokiniams. 	Buvo testuojami </a:t>
            </a:r>
            <a:r>
              <a:rPr lang="lt-LT" sz="3300" dirty="0" smtClean="0"/>
              <a:t>369 mokinių, </a:t>
            </a:r>
            <a:r>
              <a:rPr lang="lt-LT" sz="3300" dirty="0"/>
              <a:t>iš jų: </a:t>
            </a:r>
            <a:r>
              <a:rPr lang="lt-LT" sz="3300" dirty="0" smtClean="0"/>
              <a:t>110 </a:t>
            </a:r>
            <a:r>
              <a:rPr lang="lt-LT" sz="3300" dirty="0"/>
              <a:t>berniukai </a:t>
            </a:r>
            <a:r>
              <a:rPr lang="lt-LT" sz="3300" dirty="0" smtClean="0"/>
              <a:t>ir 259 mergaičių.2 mokiniai </a:t>
            </a:r>
            <a:r>
              <a:rPr lang="lt-LT" sz="3300" dirty="0"/>
              <a:t>yra </a:t>
            </a:r>
            <a:r>
              <a:rPr lang="lt-LT" sz="3300" dirty="0" smtClean="0"/>
              <a:t>atleisti </a:t>
            </a:r>
            <a:r>
              <a:rPr lang="lt-LT" sz="3300" dirty="0"/>
              <a:t>nuo fizinio </a:t>
            </a:r>
            <a:r>
              <a:rPr lang="lt-LT" sz="3300" dirty="0" smtClean="0"/>
              <a:t>ugdymo pamokos, specialioji grupė paskirta 2 mokiniams, o 3 mokiniai </a:t>
            </a:r>
            <a:r>
              <a:rPr lang="lt-LT" sz="3300" dirty="0"/>
              <a:t>turi parengiamąją </a:t>
            </a:r>
            <a:r>
              <a:rPr lang="lt-LT" sz="3300" dirty="0" smtClean="0"/>
              <a:t>fizinio ugdymo programą</a:t>
            </a:r>
            <a:r>
              <a:rPr lang="lt-LT" sz="3300" dirty="0"/>
              <a:t>.</a:t>
            </a:r>
          </a:p>
          <a:p>
            <a:pPr marL="0" indent="0" algn="just">
              <a:buNone/>
            </a:pPr>
            <a:endParaRPr lang="lt-LT" sz="3300" dirty="0"/>
          </a:p>
          <a:p>
            <a:pPr marL="0" indent="0" algn="just">
              <a:buNone/>
            </a:pPr>
            <a:r>
              <a:rPr lang="lt-LT" sz="3200" dirty="0"/>
              <a:t> </a:t>
            </a:r>
          </a:p>
          <a:p>
            <a:pPr marL="0" indent="0">
              <a:buNone/>
            </a:pPr>
            <a:endParaRPr lang="lt-LT" dirty="0"/>
          </a:p>
          <a:p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39170773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43BF2D14-14DA-4901-B9AF-442997C858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t-LT" b="1" dirty="0">
                <a:latin typeface="+mn-lt"/>
              </a:rPr>
              <a:t>Testuojamų mokinių skaičius pagal amžiaus grupę</a:t>
            </a:r>
          </a:p>
        </p:txBody>
      </p:sp>
      <p:graphicFrame>
        <p:nvGraphicFramePr>
          <p:cNvPr id="4" name="Lentelė 3">
            <a:extLst>
              <a:ext uri="{FF2B5EF4-FFF2-40B4-BE49-F238E27FC236}">
                <a16:creationId xmlns:a16="http://schemas.microsoft.com/office/drawing/2014/main" id="{D63C1AE6-5B5F-4F3F-A8E1-006D3DCAD32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4559492"/>
              </p:ext>
            </p:extLst>
          </p:nvPr>
        </p:nvGraphicFramePr>
        <p:xfrm>
          <a:off x="1939721" y="2003182"/>
          <a:ext cx="8128000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1660473602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234247361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lt-LT" dirty="0"/>
                        <a:t>Amžius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dirty="0"/>
                        <a:t>Vaikų skaičius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10979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lt-LT" dirty="0" smtClean="0"/>
                        <a:t>15m</a:t>
                      </a:r>
                      <a:r>
                        <a:rPr lang="lt-LT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dirty="0" smtClean="0"/>
                        <a:t>15 bernikai+25 mergaitės</a:t>
                      </a:r>
                      <a:endParaRPr lang="lt-L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91421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lt-LT" dirty="0" smtClean="0"/>
                        <a:t>16m</a:t>
                      </a:r>
                      <a:r>
                        <a:rPr lang="lt-LT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dirty="0" smtClean="0"/>
                        <a:t>22 berniukai+57 mergaitės</a:t>
                      </a:r>
                      <a:endParaRPr lang="lt-L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05667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lt-LT" dirty="0" smtClean="0"/>
                        <a:t>17m</a:t>
                      </a:r>
                      <a:r>
                        <a:rPr lang="lt-LT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dirty="0" smtClean="0"/>
                        <a:t>32 berniukai+54 mergaitės</a:t>
                      </a:r>
                      <a:endParaRPr lang="lt-L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382480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lt-LT" dirty="0" smtClean="0"/>
                        <a:t>18m</a:t>
                      </a:r>
                      <a:r>
                        <a:rPr lang="lt-LT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dirty="0" smtClean="0"/>
                        <a:t>25 berniukai+58 mergaitės</a:t>
                      </a:r>
                      <a:endParaRPr lang="lt-L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76645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lt-LT" dirty="0" smtClean="0"/>
                        <a:t>19m</a:t>
                      </a:r>
                      <a:r>
                        <a:rPr lang="lt-LT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dirty="0" smtClean="0"/>
                        <a:t>16 berniukai+65mergaitės</a:t>
                      </a:r>
                      <a:endParaRPr lang="lt-L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680096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lt-LT" dirty="0" smtClean="0"/>
                        <a:t>VISO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dirty="0" smtClean="0"/>
                        <a:t>110 berniukų + 259 mergaičių</a:t>
                      </a:r>
                      <a:endParaRPr lang="lt-L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213054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040795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F6EFD6FA-5AE3-4C7F-85B4-F63EC2B462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521" y="2452147"/>
            <a:ext cx="10898957" cy="1953705"/>
          </a:xfrm>
        </p:spPr>
        <p:txBody>
          <a:bodyPr>
            <a:noAutofit/>
          </a:bodyPr>
          <a:lstStyle/>
          <a:p>
            <a:pPr algn="ctr"/>
            <a:r>
              <a:rPr lang="lt-LT" sz="3600" b="1" dirty="0">
                <a:latin typeface="+mn-lt"/>
              </a:rPr>
              <a:t>V</a:t>
            </a:r>
            <a:r>
              <a:rPr lang="lt-LT" sz="3600" b="1" dirty="0" smtClean="0">
                <a:latin typeface="+mn-lt"/>
              </a:rPr>
              <a:t>idurinio </a:t>
            </a:r>
            <a:r>
              <a:rPr lang="lt-LT" sz="3600" b="1" dirty="0">
                <a:latin typeface="+mn-lt"/>
              </a:rPr>
              <a:t>ugdymo mokinių fizinio pajėgumo testų analizė</a:t>
            </a:r>
            <a:br>
              <a:rPr lang="lt-LT" sz="3600" b="1" dirty="0">
                <a:latin typeface="+mn-lt"/>
              </a:rPr>
            </a:br>
            <a:r>
              <a:rPr lang="lt-LT" sz="3600" b="1" i="1" u="sng" dirty="0">
                <a:latin typeface="+mn-lt"/>
              </a:rPr>
              <a:t>Berniukai</a:t>
            </a:r>
            <a:r>
              <a:rPr lang="lt-LT" sz="3600" dirty="0">
                <a:latin typeface="+mn-lt"/>
              </a:rPr>
              <a:t/>
            </a:r>
            <a:br>
              <a:rPr lang="lt-LT" sz="3600" dirty="0">
                <a:latin typeface="+mn-lt"/>
              </a:rPr>
            </a:br>
            <a:endParaRPr lang="lt-LT" sz="3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6519739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urinio vietos rezervavimo ženklas 5">
            <a:extLst>
              <a:ext uri="{FF2B5EF4-FFF2-40B4-BE49-F238E27FC236}">
                <a16:creationId xmlns:a16="http://schemas.microsoft.com/office/drawing/2014/main" id="{D5BBDE15-4FFE-4A04-9F70-0A08239C531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43005387"/>
              </p:ext>
            </p:extLst>
          </p:nvPr>
        </p:nvGraphicFramePr>
        <p:xfrm>
          <a:off x="1066800" y="158865"/>
          <a:ext cx="10058400" cy="4022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1780F4AD-9ADC-4106-A930-496131ED77F7}"/>
              </a:ext>
            </a:extLst>
          </p:cNvPr>
          <p:cNvSpPr txBox="1"/>
          <p:nvPr/>
        </p:nvSpPr>
        <p:spPr>
          <a:xfrm>
            <a:off x="1234911" y="4477732"/>
            <a:ext cx="104071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dirty="0"/>
              <a:t>Visų amžiaus </a:t>
            </a:r>
            <a:r>
              <a:rPr lang="lt-LT" dirty="0" smtClean="0"/>
              <a:t>grupių berniukai </a:t>
            </a:r>
            <a:r>
              <a:rPr lang="lt-LT" dirty="0"/>
              <a:t>pagal šį testo įvertinimą pateko į </a:t>
            </a:r>
            <a:r>
              <a:rPr lang="lt-LT" dirty="0" smtClean="0"/>
              <a:t>sveikatos rizikos zoną</a:t>
            </a:r>
            <a:r>
              <a:rPr lang="lt-LT" dirty="0"/>
              <a:t>.</a:t>
            </a:r>
          </a:p>
          <a:p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19885304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urinio vietos rezervavimo ženklas 5">
            <a:extLst>
              <a:ext uri="{FF2B5EF4-FFF2-40B4-BE49-F238E27FC236}">
                <a16:creationId xmlns:a16="http://schemas.microsoft.com/office/drawing/2014/main" id="{E77DAF68-305D-4FD5-B6D0-E6C66BE8ED1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8806939"/>
              </p:ext>
            </p:extLst>
          </p:nvPr>
        </p:nvGraphicFramePr>
        <p:xfrm>
          <a:off x="1066800" y="111731"/>
          <a:ext cx="10058400" cy="4022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B625D5FA-1285-45CE-9AB7-1B9631D5AEB7}"/>
              </a:ext>
            </a:extLst>
          </p:cNvPr>
          <p:cNvSpPr txBox="1"/>
          <p:nvPr/>
        </p:nvSpPr>
        <p:spPr>
          <a:xfrm>
            <a:off x="1234911" y="4477732"/>
            <a:ext cx="104071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dirty="0" smtClean="0"/>
              <a:t>Dalis </a:t>
            </a:r>
            <a:r>
              <a:rPr lang="lt-LT" dirty="0"/>
              <a:t>berniukų, kurie pagal šį testo įvertinimą pateko į sveikatai palankaus FP zoną yra </a:t>
            </a:r>
            <a:r>
              <a:rPr lang="lt-LT" smtClean="0"/>
              <a:t>17,18 metų mokiniai.</a:t>
            </a:r>
            <a:endParaRPr lang="lt-LT" dirty="0"/>
          </a:p>
          <a:p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23907569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urinio vietos rezervavimo ženklas 5">
            <a:extLst>
              <a:ext uri="{FF2B5EF4-FFF2-40B4-BE49-F238E27FC236}">
                <a16:creationId xmlns:a16="http://schemas.microsoft.com/office/drawing/2014/main" id="{4C0511DE-E09A-4BED-AC9D-E1A646EB3C1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43032899"/>
              </p:ext>
            </p:extLst>
          </p:nvPr>
        </p:nvGraphicFramePr>
        <p:xfrm>
          <a:off x="1066800" y="111731"/>
          <a:ext cx="10058400" cy="4022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46DECCFC-A4FF-4BEB-8931-4C3C344173AB}"/>
              </a:ext>
            </a:extLst>
          </p:cNvPr>
          <p:cNvSpPr txBox="1"/>
          <p:nvPr/>
        </p:nvSpPr>
        <p:spPr>
          <a:xfrm>
            <a:off x="1234911" y="4477732"/>
            <a:ext cx="104071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dirty="0"/>
              <a:t>Didžiausia dalis berniukų</a:t>
            </a:r>
            <a:r>
              <a:rPr lang="lt-LT" dirty="0" smtClean="0"/>
              <a:t>, </a:t>
            </a:r>
            <a:r>
              <a:rPr lang="lt-LT" dirty="0"/>
              <a:t>pagal šį testo įvertinimą </a:t>
            </a:r>
            <a:r>
              <a:rPr lang="lt-LT" dirty="0" smtClean="0"/>
              <a:t>pateko </a:t>
            </a:r>
            <a:r>
              <a:rPr lang="lt-LT" dirty="0"/>
              <a:t>į sveikatai palankaus FP zoną </a:t>
            </a:r>
            <a:r>
              <a:rPr lang="lt-LT" dirty="0" smtClean="0"/>
              <a:t>, maža </a:t>
            </a:r>
            <a:r>
              <a:rPr lang="lt-LT" dirty="0"/>
              <a:t>dalis pateko į tobulėjimo </a:t>
            </a:r>
            <a:r>
              <a:rPr lang="lt-LT" dirty="0" smtClean="0"/>
              <a:t>zoną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29927539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urinio vietos rezervavimo ženklas 5">
            <a:extLst>
              <a:ext uri="{FF2B5EF4-FFF2-40B4-BE49-F238E27FC236}">
                <a16:creationId xmlns:a16="http://schemas.microsoft.com/office/drawing/2014/main" id="{D0205175-8427-42A9-A639-0CB69689652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40366704"/>
              </p:ext>
            </p:extLst>
          </p:nvPr>
        </p:nvGraphicFramePr>
        <p:xfrm>
          <a:off x="1066800" y="121157"/>
          <a:ext cx="10058400" cy="4022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20BF7309-D480-400F-916C-2828BFD02860}"/>
              </a:ext>
            </a:extLst>
          </p:cNvPr>
          <p:cNvSpPr txBox="1"/>
          <p:nvPr/>
        </p:nvSpPr>
        <p:spPr>
          <a:xfrm>
            <a:off x="1234911" y="4477732"/>
            <a:ext cx="104071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dirty="0"/>
              <a:t>Didžiausia dalis berniukų, kurie pagal šį testo įvertinimą pateko į sveikatai palankaus FP zoną yra </a:t>
            </a:r>
            <a:r>
              <a:rPr lang="lt-LT" dirty="0" smtClean="0"/>
              <a:t>17 ir 18 metų</a:t>
            </a:r>
            <a:r>
              <a:rPr lang="lt-LT" dirty="0"/>
              <a:t>, </a:t>
            </a:r>
            <a:r>
              <a:rPr lang="lt-LT" dirty="0" smtClean="0"/>
              <a:t>į </a:t>
            </a:r>
            <a:r>
              <a:rPr lang="lt-LT" dirty="0"/>
              <a:t>tobulėjimo zoną pateko – </a:t>
            </a:r>
            <a:r>
              <a:rPr lang="lt-LT" dirty="0" smtClean="0"/>
              <a:t>15, 16, 18 metų. </a:t>
            </a:r>
            <a:r>
              <a:rPr lang="lt-LT" dirty="0"/>
              <a:t>Į sveikatos rizikos zoną </a:t>
            </a:r>
            <a:r>
              <a:rPr lang="lt-LT" dirty="0" smtClean="0"/>
              <a:t>pateko </a:t>
            </a:r>
            <a:r>
              <a:rPr lang="lt-LT" dirty="0"/>
              <a:t>vienas </a:t>
            </a:r>
            <a:r>
              <a:rPr lang="lt-LT" dirty="0" smtClean="0"/>
              <a:t>18 </a:t>
            </a:r>
            <a:r>
              <a:rPr lang="lt-LT" dirty="0"/>
              <a:t>metų berniukas.</a:t>
            </a:r>
          </a:p>
          <a:p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28289644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30295151-1ADE-42E4-B5C9-24FD31BEAE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3429000"/>
            <a:ext cx="10058400" cy="1450757"/>
          </a:xfrm>
        </p:spPr>
        <p:txBody>
          <a:bodyPr>
            <a:noAutofit/>
          </a:bodyPr>
          <a:lstStyle/>
          <a:p>
            <a:pPr algn="ctr"/>
            <a:r>
              <a:rPr lang="lt-LT" sz="3600" b="1" dirty="0">
                <a:latin typeface="+mn-lt"/>
              </a:rPr>
              <a:t>V</a:t>
            </a:r>
            <a:r>
              <a:rPr lang="lt-LT" sz="3600" b="1" dirty="0" smtClean="0">
                <a:latin typeface="+mn-lt"/>
              </a:rPr>
              <a:t>idurinio </a:t>
            </a:r>
            <a:r>
              <a:rPr lang="lt-LT" sz="3600" b="1" dirty="0">
                <a:latin typeface="+mn-lt"/>
              </a:rPr>
              <a:t>ugdymo mokinių fizinio pajėgumo testų analizė</a:t>
            </a:r>
            <a:br>
              <a:rPr lang="lt-LT" sz="3600" b="1" dirty="0">
                <a:latin typeface="+mn-lt"/>
              </a:rPr>
            </a:br>
            <a:r>
              <a:rPr lang="lt-LT" sz="3600" b="1" i="1" u="sng" dirty="0">
                <a:latin typeface="+mn-lt"/>
              </a:rPr>
              <a:t>Mergaitės</a:t>
            </a:r>
            <a:r>
              <a:rPr lang="lt-LT" sz="3600" dirty="0">
                <a:latin typeface="+mn-lt"/>
              </a:rPr>
              <a:t/>
            </a:r>
            <a:br>
              <a:rPr lang="lt-LT" sz="3600" dirty="0">
                <a:latin typeface="+mn-lt"/>
              </a:rPr>
            </a:br>
            <a:endParaRPr lang="lt-LT" sz="3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048470585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ktyvinė">
  <a:themeElements>
    <a:clrScheme name="Retrospektyvinė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ktyvinė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ktyvinė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1011</TotalTime>
  <Words>404</Words>
  <Application>Microsoft Office PowerPoint</Application>
  <PresentationFormat>Plačiaekranė</PresentationFormat>
  <Paragraphs>62</Paragraphs>
  <Slides>19</Slides>
  <Notes>0</Notes>
  <HiddenSlides>0</HiddenSlides>
  <MMClips>0</MMClips>
  <ScaleCrop>false</ScaleCrop>
  <HeadingPairs>
    <vt:vector size="6" baseType="variant">
      <vt:variant>
        <vt:lpstr>Naudojami šriftai</vt:lpstr>
      </vt:variant>
      <vt:variant>
        <vt:i4>2</vt:i4>
      </vt:variant>
      <vt:variant>
        <vt:lpstr>Tema</vt:lpstr>
      </vt:variant>
      <vt:variant>
        <vt:i4>1</vt:i4>
      </vt:variant>
      <vt:variant>
        <vt:lpstr>Skaidrių pavadinimai</vt:lpstr>
      </vt:variant>
      <vt:variant>
        <vt:i4>19</vt:i4>
      </vt:variant>
    </vt:vector>
  </HeadingPairs>
  <TitlesOfParts>
    <vt:vector size="22" baseType="lpstr">
      <vt:lpstr>Calibri</vt:lpstr>
      <vt:lpstr>Calibri Light</vt:lpstr>
      <vt:lpstr>Retrospektyvinė</vt:lpstr>
      <vt:lpstr>Klaipėdos turizmo mokyklos  fizinio pajėgumo testų analizė 2023 m.</vt:lpstr>
      <vt:lpstr>Fizinio pajėgumo testavimas</vt:lpstr>
      <vt:lpstr>Testuojamų mokinių skaičius pagal amžiaus grupę</vt:lpstr>
      <vt:lpstr>Vidurinio ugdymo mokinių fizinio pajėgumo testų analizė Berniukai </vt:lpstr>
      <vt:lpstr>„PowerPoint“ pateiktis</vt:lpstr>
      <vt:lpstr>„PowerPoint“ pateiktis</vt:lpstr>
      <vt:lpstr>„PowerPoint“ pateiktis</vt:lpstr>
      <vt:lpstr>„PowerPoint“ pateiktis</vt:lpstr>
      <vt:lpstr>Vidurinio ugdymo mokinių fizinio pajėgumo testų analizė Mergaitės </vt:lpstr>
      <vt:lpstr>„PowerPoint“ pateiktis</vt:lpstr>
      <vt:lpstr>„PowerPoint“ pateiktis</vt:lpstr>
      <vt:lpstr>„PowerPoint“ pateiktis</vt:lpstr>
      <vt:lpstr>„PowerPoint“ pateiktis</vt:lpstr>
      <vt:lpstr>„PowerPoint“ pateiktis</vt:lpstr>
      <vt:lpstr>„PowerPoint“ pateiktis</vt:lpstr>
      <vt:lpstr>„PowerPoint“ pateiktis</vt:lpstr>
      <vt:lpstr>„PowerPoint“ pateiktis</vt:lpstr>
      <vt:lpstr>„PowerPoint“ pateiktis</vt:lpstr>
      <vt:lpstr>Apibendrinimas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Klaipėdos „Saulėtekio“ progimnazijos fizinio pajėgumo testų analizė</dc:title>
  <dc:creator>Vartotojas</dc:creator>
  <cp:lastModifiedBy>Darbuotojas</cp:lastModifiedBy>
  <cp:revision>95</cp:revision>
  <dcterms:created xsi:type="dcterms:W3CDTF">2023-05-29T05:27:44Z</dcterms:created>
  <dcterms:modified xsi:type="dcterms:W3CDTF">2024-04-05T09:02:55Z</dcterms:modified>
</cp:coreProperties>
</file>