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6" r:id="rId1"/>
  </p:sldMasterIdLst>
  <p:sldIdLst>
    <p:sldId id="256" r:id="rId2"/>
    <p:sldId id="257" r:id="rId3"/>
    <p:sldId id="259" r:id="rId4"/>
    <p:sldId id="260" r:id="rId5"/>
    <p:sldId id="261" r:id="rId6"/>
    <p:sldId id="274" r:id="rId7"/>
    <p:sldId id="275" r:id="rId8"/>
    <p:sldId id="276" r:id="rId9"/>
    <p:sldId id="277" r:id="rId10"/>
    <p:sldId id="278" r:id="rId11"/>
    <p:sldId id="279" r:id="rId12"/>
    <p:sldId id="280" r:id="rId13"/>
    <p:sldId id="281" r:id="rId14"/>
    <p:sldId id="282" r:id="rId15"/>
    <p:sldId id="263" r:id="rId16"/>
    <p:sldId id="264" r:id="rId17"/>
    <p:sldId id="265" r:id="rId18"/>
    <p:sldId id="266" r:id="rId19"/>
    <p:sldId id="271" r:id="rId20"/>
    <p:sldId id="267" r:id="rId21"/>
    <p:sldId id="268" r:id="rId22"/>
    <p:sldId id="273" r:id="rId23"/>
    <p:sldId id="269" r:id="rId24"/>
    <p:sldId id="272" r:id="rId25"/>
    <p:sldId id="262" r:id="rId26"/>
    <p:sldId id="270"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0"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73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378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041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604860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9017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7214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4308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9123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13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373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712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128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917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463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616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092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01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9/8/2017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8924928"/>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yvensena.sveikas.lt/lt/sveikas_maistas/sveika_mityba/" TargetMode="External"/><Relationship Id="rId2" Type="http://schemas.openxmlformats.org/officeDocument/2006/relationships/hyperlink" Target="http://www.farmapedia.lt/grozis-ir-sveikata/sveika-mityba/sveikas-maistas-10-maistingiausiu-produkt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t-LT" dirty="0">
                <a:latin typeface="Andalus" panose="02020603050405020304" pitchFamily="18" charset="-78"/>
                <a:cs typeface="Andalus" panose="02020603050405020304" pitchFamily="18" charset="-78"/>
              </a:rPr>
              <a:t>Sveikos mitybos </a:t>
            </a:r>
            <a:r>
              <a:rPr lang="lt-LT" dirty="0" smtClean="0">
                <a:latin typeface="Andalus" panose="02020603050405020304" pitchFamily="18" charset="-78"/>
                <a:cs typeface="Andalus" panose="02020603050405020304" pitchFamily="18" charset="-78"/>
              </a:rPr>
              <a:t>taisyklės. Pagrindiniai </a:t>
            </a:r>
            <a:r>
              <a:rPr lang="lt-LT" dirty="0">
                <a:latin typeface="Andalus" panose="02020603050405020304" pitchFamily="18" charset="-78"/>
                <a:cs typeface="Andalus" panose="02020603050405020304" pitchFamily="18" charset="-78"/>
              </a:rPr>
              <a:t>sveikos mitybos </a:t>
            </a:r>
            <a:r>
              <a:rPr lang="lt-LT" dirty="0" smtClean="0">
                <a:latin typeface="Andalus" panose="02020603050405020304" pitchFamily="18" charset="-78"/>
                <a:cs typeface="Andalus" panose="02020603050405020304" pitchFamily="18" charset="-78"/>
              </a:rPr>
              <a:t>principai.</a:t>
            </a:r>
            <a:endParaRPr lang="lt-LT"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9562011" y="5727879"/>
            <a:ext cx="2106250" cy="634285"/>
          </a:xfrm>
        </p:spPr>
        <p:txBody>
          <a:bodyPr>
            <a:normAutofit fontScale="92500" lnSpcReduction="10000"/>
          </a:bodyPr>
          <a:lstStyle/>
          <a:p>
            <a:pPr algn="r"/>
            <a:r>
              <a:rPr lang="lt-LT" dirty="0" smtClean="0"/>
              <a:t>Snieguolė </a:t>
            </a:r>
            <a:r>
              <a:rPr lang="lt-LT" dirty="0" err="1" smtClean="0"/>
              <a:t>daukintienė</a:t>
            </a:r>
            <a:r>
              <a:rPr lang="lt-LT" dirty="0" smtClean="0"/>
              <a:t>    </a:t>
            </a:r>
          </a:p>
        </p:txBody>
      </p:sp>
    </p:spTree>
    <p:extLst>
      <p:ext uri="{BB962C8B-B14F-4D97-AF65-F5344CB8AC3E}">
        <p14:creationId xmlns:p14="http://schemas.microsoft.com/office/powerpoint/2010/main" val="200000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890" y="1460491"/>
            <a:ext cx="8946541" cy="1978168"/>
          </a:xfrm>
        </p:spPr>
        <p:txBody>
          <a:bodyPr>
            <a:normAutofit/>
          </a:bodyPr>
          <a:lstStyle/>
          <a:p>
            <a:pPr marL="0" indent="0">
              <a:buNone/>
            </a:pPr>
            <a:r>
              <a:rPr lang="lt-LT" sz="2600" dirty="0"/>
              <a:t>Žaliosios lapinės daržovės - špinatai, salotos, kopūstai turi labai daug vitaminų, mikroelementų bei antioksidantų. Tai geras vitaminų A, B3, B6, </a:t>
            </a:r>
            <a:r>
              <a:rPr lang="lt-LT" sz="2600" dirty="0" smtClean="0"/>
              <a:t>C, E, K bei folio rūgšties šaltinis</a:t>
            </a:r>
            <a:r>
              <a:rPr lang="lt-LT" sz="2600" dirty="0"/>
              <a:t>.</a:t>
            </a:r>
          </a:p>
        </p:txBody>
      </p:sp>
      <p:pic>
        <p:nvPicPr>
          <p:cNvPr id="5122" name="Picture 2" descr="Vaizdo rezultatas pagal užklausą „zaliosios lapines darzo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160" y="3576796"/>
            <a:ext cx="4300515" cy="25921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155952" y="411154"/>
            <a:ext cx="9404723" cy="1400530"/>
          </a:xfrm>
        </p:spPr>
        <p:txBody>
          <a:bodyPr/>
          <a:lstStyle/>
          <a:p>
            <a:pPr algn="ctr"/>
            <a:r>
              <a:rPr lang="lt-LT" dirty="0" smtClean="0">
                <a:solidFill>
                  <a:srgbClr val="FF0000"/>
                </a:solidFill>
              </a:rPr>
              <a:t>5. Žaliosios lapinės daržovės</a:t>
            </a:r>
            <a:endParaRPr lang="lt-LT" dirty="0">
              <a:solidFill>
                <a:srgbClr val="FF0000"/>
              </a:solidFill>
            </a:endParaRPr>
          </a:p>
        </p:txBody>
      </p:sp>
    </p:spTree>
    <p:extLst>
      <p:ext uri="{BB962C8B-B14F-4D97-AF65-F5344CB8AC3E}">
        <p14:creationId xmlns:p14="http://schemas.microsoft.com/office/powerpoint/2010/main" val="25884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5228" y="1344798"/>
            <a:ext cx="8946541" cy="4195481"/>
          </a:xfrm>
        </p:spPr>
        <p:txBody>
          <a:bodyPr>
            <a:normAutofit/>
          </a:bodyPr>
          <a:lstStyle/>
          <a:p>
            <a:pPr marL="0" indent="0">
              <a:buNone/>
            </a:pPr>
            <a:r>
              <a:rPr lang="lt-LT" sz="2600" dirty="0"/>
              <a:t>Avokaduose gausu </a:t>
            </a:r>
            <a:r>
              <a:rPr lang="lt-LT" sz="2600" dirty="0" smtClean="0"/>
              <a:t>nesočiųjų </a:t>
            </a:r>
            <a:r>
              <a:rPr lang="lt-LT" sz="2600" dirty="0"/>
              <a:t>riebiųjų </a:t>
            </a:r>
            <a:r>
              <a:rPr lang="lt-LT" sz="2600" dirty="0" smtClean="0"/>
              <a:t>rūgščių, B grupės vitaminų, maistinių skaidulų bei kalio, kurio yra net 35 procentais daugiau negu bananuose. Avokadai mažina </a:t>
            </a:r>
            <a:r>
              <a:rPr lang="lt-LT" sz="2600" dirty="0"/>
              <a:t>kraujo klampumą, padeda išvengti trombų susidarymo, mažina cholesterolio kiekį kraujyje, gerina kraujagyslių elastingumą, padeda išvengti širdies ir kraujagyslių ligų</a:t>
            </a:r>
            <a:r>
              <a:rPr lang="lt-LT" sz="2600" dirty="0" smtClean="0"/>
              <a:t>.</a:t>
            </a:r>
            <a:endParaRPr lang="lt-LT" sz="2600" dirty="0"/>
          </a:p>
        </p:txBody>
      </p:sp>
      <p:pic>
        <p:nvPicPr>
          <p:cNvPr id="6146" name="Picture 2" descr="Vaizdo rezultatas pagal užklausą „avokad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369" y="3994900"/>
            <a:ext cx="3846459" cy="23691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646111" y="452718"/>
            <a:ext cx="9404723" cy="1400530"/>
          </a:xfrm>
        </p:spPr>
        <p:txBody>
          <a:bodyPr/>
          <a:lstStyle/>
          <a:p>
            <a:pPr algn="ctr"/>
            <a:r>
              <a:rPr lang="lt-LT" dirty="0" smtClean="0">
                <a:solidFill>
                  <a:srgbClr val="FF0000"/>
                </a:solidFill>
              </a:rPr>
              <a:t>6. Avokadai</a:t>
            </a:r>
            <a:endParaRPr lang="lt-LT" dirty="0">
              <a:solidFill>
                <a:srgbClr val="FF0000"/>
              </a:solidFill>
            </a:endParaRPr>
          </a:p>
        </p:txBody>
      </p:sp>
    </p:spTree>
    <p:extLst>
      <p:ext uri="{BB962C8B-B14F-4D97-AF65-F5344CB8AC3E}">
        <p14:creationId xmlns:p14="http://schemas.microsoft.com/office/powerpoint/2010/main" val="223838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5436" y="1513521"/>
            <a:ext cx="8946541" cy="2491810"/>
          </a:xfrm>
        </p:spPr>
        <p:txBody>
          <a:bodyPr>
            <a:normAutofit/>
          </a:bodyPr>
          <a:lstStyle/>
          <a:p>
            <a:pPr marL="0" indent="0">
              <a:buNone/>
            </a:pPr>
            <a:r>
              <a:rPr lang="lt-LT" sz="2600" dirty="0"/>
              <a:t>A</a:t>
            </a:r>
            <a:r>
              <a:rPr lang="lt-LT" sz="2600" dirty="0" smtClean="0"/>
              <a:t>vižiniai </a:t>
            </a:r>
            <a:r>
              <a:rPr lang="lt-LT" sz="2600" dirty="0"/>
              <a:t>dribsniai turi daug maistinių skaidulų bei sudėtinių angliavandenių, kurie sulėtina virškinimo procesą ir padeda palaikyti pastovų gliukozės kiekį </a:t>
            </a:r>
            <a:r>
              <a:rPr lang="lt-LT" sz="2600" dirty="0" smtClean="0"/>
              <a:t>kraujyje. Juose gausu </a:t>
            </a:r>
            <a:r>
              <a:rPr lang="lt-LT" sz="2600" dirty="0"/>
              <a:t>B grupės vitaminų, folio rūgšties, omega 3 riebiųjų rūgščių, kalio. </a:t>
            </a:r>
          </a:p>
        </p:txBody>
      </p:sp>
      <p:pic>
        <p:nvPicPr>
          <p:cNvPr id="5" name="Picture 2" descr="Vaizdo rezultatas pagal užklausą „avižiniai dribsni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346" y="3585503"/>
            <a:ext cx="2737839" cy="257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646111" y="452718"/>
            <a:ext cx="9404723" cy="1400530"/>
          </a:xfrm>
        </p:spPr>
        <p:txBody>
          <a:bodyPr/>
          <a:lstStyle/>
          <a:p>
            <a:pPr algn="ctr"/>
            <a:r>
              <a:rPr lang="lt-LT" dirty="0" smtClean="0">
                <a:solidFill>
                  <a:srgbClr val="FF0000"/>
                </a:solidFill>
              </a:rPr>
              <a:t>7. Avižiniai dribsniai</a:t>
            </a:r>
            <a:endParaRPr lang="lt-LT" dirty="0">
              <a:solidFill>
                <a:srgbClr val="FF0000"/>
              </a:solidFill>
            </a:endParaRPr>
          </a:p>
        </p:txBody>
      </p:sp>
    </p:spTree>
    <p:extLst>
      <p:ext uri="{BB962C8B-B14F-4D97-AF65-F5344CB8AC3E}">
        <p14:creationId xmlns:p14="http://schemas.microsoft.com/office/powerpoint/2010/main" val="196864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3013" y="1537763"/>
            <a:ext cx="8946541" cy="4195481"/>
          </a:xfrm>
        </p:spPr>
        <p:txBody>
          <a:bodyPr>
            <a:normAutofit/>
          </a:bodyPr>
          <a:lstStyle/>
          <a:p>
            <a:pPr marL="0" indent="0">
              <a:buNone/>
            </a:pPr>
            <a:r>
              <a:rPr lang="lt-LT" sz="2600" dirty="0" smtClean="0"/>
              <a:t>Riebios žuvies </a:t>
            </a:r>
            <a:r>
              <a:rPr lang="lt-LT" sz="2600" dirty="0"/>
              <a:t>- </a:t>
            </a:r>
            <a:r>
              <a:rPr lang="lt-LT" sz="2600" dirty="0" smtClean="0"/>
              <a:t>lašišos, upėtakio, skumbrės, silkės, sardinės, ančiuvių </a:t>
            </a:r>
            <a:r>
              <a:rPr lang="lt-LT" sz="2600" dirty="0"/>
              <a:t>sudėtyje </a:t>
            </a:r>
            <a:r>
              <a:rPr lang="lt-LT" sz="2600" dirty="0" smtClean="0"/>
              <a:t>galime rasti </a:t>
            </a:r>
            <a:r>
              <a:rPr lang="lt-LT" sz="2600" dirty="0"/>
              <a:t>omega 3 riebiųjų rūgščių. Šios rūgštys </a:t>
            </a:r>
            <a:r>
              <a:rPr lang="lt-LT" sz="2600" dirty="0" smtClean="0"/>
              <a:t>yra svarbios </a:t>
            </a:r>
            <a:r>
              <a:rPr lang="lt-LT" sz="2600" dirty="0"/>
              <a:t>palaikyti sveiką širdies ir kraujagyslių sistemą, taip pat būtinos gerai nervų sistemos veiklai. Riebiose žuvyse taip pat gausu vitamino A ir D. </a:t>
            </a:r>
          </a:p>
        </p:txBody>
      </p:sp>
      <p:pic>
        <p:nvPicPr>
          <p:cNvPr id="8194" name="Picture 2" descr="Vaizdo rezultatas pagal užklausą „riebios zuv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643" y="3928057"/>
            <a:ext cx="4249999" cy="26080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964766" y="397299"/>
            <a:ext cx="9404723" cy="1400530"/>
          </a:xfrm>
        </p:spPr>
        <p:txBody>
          <a:bodyPr/>
          <a:lstStyle/>
          <a:p>
            <a:pPr algn="ctr"/>
            <a:r>
              <a:rPr lang="lt-LT" dirty="0" smtClean="0">
                <a:solidFill>
                  <a:srgbClr val="FF0000"/>
                </a:solidFill>
              </a:rPr>
              <a:t>8. Riebios žuvys</a:t>
            </a:r>
            <a:endParaRPr lang="lt-LT" dirty="0">
              <a:solidFill>
                <a:srgbClr val="FF0000"/>
              </a:solidFill>
            </a:endParaRPr>
          </a:p>
        </p:txBody>
      </p:sp>
    </p:spTree>
    <p:extLst>
      <p:ext uri="{BB962C8B-B14F-4D97-AF65-F5344CB8AC3E}">
        <p14:creationId xmlns:p14="http://schemas.microsoft.com/office/powerpoint/2010/main" val="22316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652388"/>
            <a:ext cx="9404723" cy="1498384"/>
          </a:xfrm>
        </p:spPr>
        <p:txBody>
          <a:bodyPr/>
          <a:lstStyle/>
          <a:p>
            <a:pPr algn="ctr"/>
            <a:r>
              <a:rPr lang="lt-LT" sz="4800" dirty="0">
                <a:latin typeface="Andalus" panose="02020603050405020304" pitchFamily="18" charset="-78"/>
                <a:cs typeface="Andalus" panose="02020603050405020304" pitchFamily="18" charset="-78"/>
              </a:rPr>
              <a:t>Sveika gyvensena ir mityba</a:t>
            </a:r>
            <a:br>
              <a:rPr lang="lt-LT" sz="4800" dirty="0">
                <a:latin typeface="Andalus" panose="02020603050405020304" pitchFamily="18" charset="-78"/>
                <a:cs typeface="Andalus" panose="02020603050405020304" pitchFamily="18" charset="-78"/>
              </a:rPr>
            </a:br>
            <a:endParaRPr lang="lt-LT" sz="4800" dirty="0"/>
          </a:p>
        </p:txBody>
      </p:sp>
      <p:sp>
        <p:nvSpPr>
          <p:cNvPr id="3" name="Content Placeholder 2"/>
          <p:cNvSpPr>
            <a:spLocks noGrp="1"/>
          </p:cNvSpPr>
          <p:nvPr>
            <p:ph idx="1"/>
          </p:nvPr>
        </p:nvSpPr>
        <p:spPr>
          <a:xfrm>
            <a:off x="1103312" y="2297616"/>
            <a:ext cx="8946541" cy="4195481"/>
          </a:xfrm>
        </p:spPr>
        <p:txBody>
          <a:bodyPr>
            <a:normAutofit lnSpcReduction="10000"/>
          </a:bodyPr>
          <a:lstStyle/>
          <a:p>
            <a:pPr marL="0" indent="0">
              <a:buNone/>
            </a:pPr>
            <a:r>
              <a:rPr lang="lt-LT" sz="2600" dirty="0"/>
              <a:t>P</a:t>
            </a:r>
            <a:r>
              <a:rPr lang="lt-LT" sz="2600" dirty="0">
                <a:effectLst>
                  <a:glow rad="38100">
                    <a:schemeClr val="bg1">
                      <a:lumMod val="50000"/>
                      <a:lumOff val="50000"/>
                      <a:alpha val="20000"/>
                    </a:schemeClr>
                  </a:glow>
                </a:effectLst>
              </a:rPr>
              <a:t>asaulio sveikatos organizacijos duomenimis mūsų sveikata didžiąja dalimi priklauso nuo gyvensenos ir mitybos. Tačiau pastaraisiais dešimtmečiais Europos šalyse atliktų gyventojų mitybos tyrimų duomenys rodo, deja, blogėjančią gyventojų mitybos būklę, kuri sąlygoja reikšmingą nutukimo, kraujotakos sistemos ligų, cukrinio diabeto, onkologinių ligų paplitimo didėjimą. Gyventojai dažnai renkasi pigesnius, biologiškai mažiau vertingus, greitai paruošiamus maisto produktus, o tai daro neigiamą įtaką jų sveikatai. </a:t>
            </a:r>
          </a:p>
          <a:p>
            <a:endParaRPr lang="lt-LT" dirty="0"/>
          </a:p>
        </p:txBody>
      </p:sp>
    </p:spTree>
    <p:extLst>
      <p:ext uri="{BB962C8B-B14F-4D97-AF65-F5344CB8AC3E}">
        <p14:creationId xmlns:p14="http://schemas.microsoft.com/office/powerpoint/2010/main" val="18487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8686" y="1983348"/>
            <a:ext cx="9905998" cy="4258614"/>
          </a:xfrm>
        </p:spPr>
        <p:txBody>
          <a:bodyPr/>
          <a:lstStyle/>
          <a:p>
            <a:pPr marL="0" indent="0">
              <a:buNone/>
            </a:pPr>
            <a:r>
              <a:rPr lang="lt-LT" sz="2600" dirty="0">
                <a:effectLst>
                  <a:glow rad="38100">
                    <a:schemeClr val="bg1">
                      <a:lumMod val="50000"/>
                      <a:lumOff val="50000"/>
                      <a:alpha val="20000"/>
                    </a:schemeClr>
                  </a:glow>
                </a:effectLst>
              </a:rPr>
              <a:t>Būtent sveika ir tinkama mityba gali aprūpinti žmogų energija ir gyvybinei organizmo veiklai reikalingomis maistinėmis </a:t>
            </a:r>
            <a:r>
              <a:rPr lang="lt-LT" sz="2600" dirty="0" smtClean="0">
                <a:effectLst>
                  <a:glow rad="38100">
                    <a:schemeClr val="bg1">
                      <a:lumMod val="50000"/>
                      <a:lumOff val="50000"/>
                      <a:alpha val="20000"/>
                    </a:schemeClr>
                  </a:glow>
                </a:effectLst>
              </a:rPr>
              <a:t>medžiagomis. </a:t>
            </a:r>
            <a:r>
              <a:rPr lang="lt-LT" sz="2600" dirty="0">
                <a:effectLst>
                  <a:glow rad="38100">
                    <a:schemeClr val="bg1">
                      <a:lumMod val="50000"/>
                      <a:lumOff val="50000"/>
                      <a:alpha val="20000"/>
                    </a:schemeClr>
                  </a:glow>
                </a:effectLst>
              </a:rPr>
              <a:t>U</a:t>
            </a:r>
            <a:r>
              <a:rPr lang="lt-LT" sz="2600" dirty="0" smtClean="0">
                <a:effectLst>
                  <a:glow rad="38100">
                    <a:schemeClr val="bg1">
                      <a:lumMod val="50000"/>
                      <a:lumOff val="50000"/>
                      <a:alpha val="20000"/>
                    </a:schemeClr>
                  </a:glow>
                </a:effectLst>
              </a:rPr>
              <a:t>žtikrinti </a:t>
            </a:r>
            <a:r>
              <a:rPr lang="lt-LT" sz="2600" dirty="0">
                <a:effectLst>
                  <a:glow rad="38100">
                    <a:schemeClr val="bg1">
                      <a:lumMod val="50000"/>
                      <a:lumOff val="50000"/>
                      <a:alpha val="20000"/>
                    </a:schemeClr>
                  </a:glow>
                </a:effectLst>
              </a:rPr>
              <a:t>normalų vystymąsi, nuolatinį kūno ląstelių atsinaujinimą, teikti veikliąsias </a:t>
            </a:r>
            <a:r>
              <a:rPr lang="lt-LT" sz="2600" dirty="0" smtClean="0">
                <a:effectLst>
                  <a:glow rad="38100">
                    <a:schemeClr val="bg1">
                      <a:lumMod val="50000"/>
                      <a:lumOff val="50000"/>
                      <a:alpha val="20000"/>
                    </a:schemeClr>
                  </a:glow>
                </a:effectLst>
              </a:rPr>
              <a:t>medžiagas, tai taip pat sveikos mitybos požymis, o </a:t>
            </a:r>
            <a:r>
              <a:rPr lang="lt-LT" sz="2600" dirty="0">
                <a:effectLst>
                  <a:glow rad="38100">
                    <a:schemeClr val="bg1">
                      <a:lumMod val="50000"/>
                      <a:lumOff val="50000"/>
                      <a:alpha val="20000"/>
                    </a:schemeClr>
                  </a:glow>
                </a:effectLst>
              </a:rPr>
              <a:t>neatitinkanti fiziologinių organizmo poreikių mityba gali būti antsvorio ir nutukimo priežastis bei nulemti įvairių ligų, atsiradimą, ypač vėžio.</a:t>
            </a:r>
          </a:p>
          <a:p>
            <a:endParaRPr lang="lt-LT" dirty="0"/>
          </a:p>
        </p:txBody>
      </p:sp>
    </p:spTree>
    <p:extLst>
      <p:ext uri="{BB962C8B-B14F-4D97-AF65-F5344CB8AC3E}">
        <p14:creationId xmlns:p14="http://schemas.microsoft.com/office/powerpoint/2010/main" val="25094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659" y="542871"/>
            <a:ext cx="9174564" cy="1400530"/>
          </a:xfrm>
        </p:spPr>
        <p:txBody>
          <a:bodyPr>
            <a:noAutofit/>
          </a:bodyPr>
          <a:lstStyle/>
          <a:p>
            <a:pPr algn="ctr"/>
            <a:r>
              <a:rPr lang="lt-LT" sz="4800" dirty="0" smtClean="0">
                <a:latin typeface="Andalus" panose="02020603050405020304" pitchFamily="18" charset="-78"/>
                <a:cs typeface="Andalus" panose="02020603050405020304" pitchFamily="18" charset="-78"/>
              </a:rPr>
              <a:t>Mitybos ir sveikatos problemos</a:t>
            </a:r>
            <a:endParaRPr lang="lt-LT" sz="48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141412" y="2291131"/>
            <a:ext cx="10217754" cy="3646030"/>
          </a:xfrm>
        </p:spPr>
        <p:txBody>
          <a:bodyPr>
            <a:noAutofit/>
          </a:bodyPr>
          <a:lstStyle/>
          <a:p>
            <a:pPr marL="0" indent="0">
              <a:buNone/>
            </a:pPr>
            <a:r>
              <a:rPr lang="lt-LT" sz="2600" dirty="0"/>
              <a:t>Šiandien sukaupta pakankamai mokslinių įrodymų, kad nesveika, neteisinga mityba daro įtaką lėtinių neinfekcinių </a:t>
            </a:r>
            <a:r>
              <a:rPr lang="lt-LT" sz="2600" dirty="0" smtClean="0"/>
              <a:t>ligų atsiradimui </a:t>
            </a:r>
            <a:r>
              <a:rPr lang="lt-LT" sz="2600" dirty="0"/>
              <a:t>ir vis dažniau pripažįstama įprastu šių ligų rizikos </a:t>
            </a:r>
            <a:r>
              <a:rPr lang="lt-LT" sz="2600" dirty="0" smtClean="0"/>
              <a:t>faktoriumi. Įrodyta</a:t>
            </a:r>
            <a:r>
              <a:rPr lang="lt-LT" sz="2600" dirty="0"/>
              <a:t>, kad gausus sočiųjų riebalų rūgščių vartojimas gali būti vienas iš kraujotakos </a:t>
            </a:r>
            <a:r>
              <a:rPr lang="lt-LT" sz="2600" dirty="0" smtClean="0"/>
              <a:t>sistemos rizikos ligų veiksnių</a:t>
            </a:r>
            <a:r>
              <a:rPr lang="lt-LT" sz="2600" dirty="0"/>
              <a:t>, o mityba, atitinkanti rekomenduojamas paros maistinių medžiagų ir energijos </a:t>
            </a:r>
            <a:r>
              <a:rPr lang="lt-LT" sz="2600" dirty="0" smtClean="0"/>
              <a:t>normas gali </a:t>
            </a:r>
            <a:r>
              <a:rPr lang="lt-LT" sz="2600" dirty="0"/>
              <a:t>padėti išvengti su mityba susijusių </a:t>
            </a:r>
            <a:r>
              <a:rPr lang="lt-LT" sz="2600" dirty="0" smtClean="0"/>
              <a:t>ligų. Pagrindiniai išskiriami trys rizikos </a:t>
            </a:r>
            <a:r>
              <a:rPr lang="lt-LT" sz="2600" dirty="0"/>
              <a:t>veiksniai, su kuriais siejamos kraujotakos sistemos ligos: aukštas kraujospūdis, cholesterolio kiekis ir rūkymas. </a:t>
            </a:r>
          </a:p>
        </p:txBody>
      </p:sp>
    </p:spTree>
    <p:extLst>
      <p:ext uri="{BB962C8B-B14F-4D97-AF65-F5344CB8AC3E}">
        <p14:creationId xmlns:p14="http://schemas.microsoft.com/office/powerpoint/2010/main" val="257544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1718" y="1880317"/>
            <a:ext cx="9905998" cy="4116946"/>
          </a:xfrm>
        </p:spPr>
        <p:txBody>
          <a:bodyPr>
            <a:normAutofit/>
          </a:bodyPr>
          <a:lstStyle/>
          <a:p>
            <a:pPr marL="0" indent="0">
              <a:buNone/>
            </a:pPr>
            <a:r>
              <a:rPr lang="lt-LT" sz="2600" dirty="0" smtClean="0"/>
              <a:t>Maistas</a:t>
            </a:r>
            <a:r>
              <a:rPr lang="lt-LT" sz="2600" dirty="0"/>
              <a:t>, kuriame yra daug sočiųjų riebalų rūgščių didina </a:t>
            </a:r>
            <a:r>
              <a:rPr lang="lt-LT" sz="2600" dirty="0" smtClean="0"/>
              <a:t>bei skatina </a:t>
            </a:r>
            <a:r>
              <a:rPr lang="lt-LT" sz="2600" dirty="0"/>
              <a:t>širdies ligos atsiradimą. Augaliniuose aliejuose esančios polinesočiosios ir mononesočiosios riebalų rūgštys bei tirpiosios maistinės skaidulos mažina cholesterolio koncentraciją kraujyje. Nustatyta, kad arterinis kraujospūdis dažniau padidėja nutukusiems žmonėms. Hipertenzijos riziką taip pat didina didelis valgomosios druskos kiekis maiste. </a:t>
            </a:r>
          </a:p>
          <a:p>
            <a:endParaRPr lang="lt-LT" dirty="0"/>
          </a:p>
        </p:txBody>
      </p:sp>
    </p:spTree>
    <p:extLst>
      <p:ext uri="{BB962C8B-B14F-4D97-AF65-F5344CB8AC3E}">
        <p14:creationId xmlns:p14="http://schemas.microsoft.com/office/powerpoint/2010/main" val="40810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2883" y="1674255"/>
            <a:ext cx="9297946" cy="4250027"/>
          </a:xfrm>
        </p:spPr>
        <p:txBody>
          <a:bodyPr>
            <a:normAutofit/>
          </a:bodyPr>
          <a:lstStyle/>
          <a:p>
            <a:pPr marL="0" indent="0">
              <a:buNone/>
            </a:pPr>
            <a:r>
              <a:rPr lang="lt-LT" sz="2600" dirty="0" smtClean="0"/>
              <a:t>Nutukimas </a:t>
            </a:r>
            <a:r>
              <a:rPr lang="lt-LT" sz="2600" dirty="0"/>
              <a:t>tampa vis svarbesne sveikatos problema, nes jo paplitimas nuolat didėja ir per pastaruosius du </a:t>
            </a:r>
            <a:r>
              <a:rPr lang="lt-LT" sz="2600" dirty="0" smtClean="0"/>
              <a:t>dešimtmečius labai išaugo. Antsvoris </a:t>
            </a:r>
            <a:r>
              <a:rPr lang="lt-LT" sz="2600" dirty="0"/>
              <a:t>ir nutukimas sudaro vieną iš rimčiausių 21 </a:t>
            </a:r>
            <a:r>
              <a:rPr lang="lt-LT" sz="2600" dirty="0" smtClean="0"/>
              <a:t>amžiaus problemų </a:t>
            </a:r>
            <a:r>
              <a:rPr lang="lt-LT" sz="2600" dirty="0"/>
              <a:t>ir tai pasiekė epideminį lygį dėl kintančios socialinės ir ekonominės aplinkos, </a:t>
            </a:r>
            <a:r>
              <a:rPr lang="lt-LT" sz="2600" dirty="0" smtClean="0"/>
              <a:t>smarkiai </a:t>
            </a:r>
            <a:r>
              <a:rPr lang="lt-LT" sz="2600" dirty="0"/>
              <a:t>sumažėjus fiziniam aktyvumui, didelės energijos maisto ir gėrimų prieinamumui bei </a:t>
            </a:r>
            <a:r>
              <a:rPr lang="lt-LT" sz="2600" dirty="0" smtClean="0"/>
              <a:t>pasikeitusiems maitinimosi įpročiams ir gyvenimo </a:t>
            </a:r>
            <a:r>
              <a:rPr lang="lt-LT" sz="2600" dirty="0"/>
              <a:t>būdui. </a:t>
            </a:r>
          </a:p>
        </p:txBody>
      </p:sp>
    </p:spTree>
    <p:extLst>
      <p:ext uri="{BB962C8B-B14F-4D97-AF65-F5344CB8AC3E}">
        <p14:creationId xmlns:p14="http://schemas.microsoft.com/office/powerpoint/2010/main" val="1488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959" y="1906072"/>
            <a:ext cx="9882904" cy="4159877"/>
          </a:xfrm>
        </p:spPr>
        <p:txBody>
          <a:bodyPr/>
          <a:lstStyle/>
          <a:p>
            <a:pPr marL="0" indent="0">
              <a:buNone/>
            </a:pPr>
            <a:r>
              <a:rPr lang="lt-LT" sz="2600" dirty="0"/>
              <a:t>Nutukimas turi didelės neigiamos įtakos gyvenimo trukmei bei kokybei, įskaitant psichinę gerovę. Kai kurie medicininiai šio reiškinio padariniai žinomi jau dabar, o kai kurie paaiškės vėliau, tačiau ir visuomenei, ir valstybei jie yra žalingi. Nutunkama yra tada, kai su maistu gaunama daugiau energijos nei jos išeikvojama. Fizinio aktyvumo stoka taip pat skatina nutukimą. Taigi, Lietuvos kaip ir daugelio kitų Europos šalių gyventojų mityba palanki lėtinių ligų atsiradimui, todėl būtina ją keisti, mokant ir skatinant visuomenę ugdyti sveikos ir tinkamos mitybos įpročius.</a:t>
            </a:r>
          </a:p>
          <a:p>
            <a:endParaRPr lang="lt-LT" dirty="0"/>
          </a:p>
        </p:txBody>
      </p:sp>
    </p:spTree>
    <p:extLst>
      <p:ext uri="{BB962C8B-B14F-4D97-AF65-F5344CB8AC3E}">
        <p14:creationId xmlns:p14="http://schemas.microsoft.com/office/powerpoint/2010/main" val="112986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839085"/>
            <a:ext cx="9404723" cy="1400530"/>
          </a:xfrm>
        </p:spPr>
        <p:txBody>
          <a:bodyPr/>
          <a:lstStyle/>
          <a:p>
            <a:pPr algn="ctr"/>
            <a:r>
              <a:rPr lang="lt-LT" sz="4800" dirty="0">
                <a:latin typeface="Andalus" panose="02020603050405020304" pitchFamily="18" charset="-78"/>
                <a:cs typeface="Andalus" panose="02020603050405020304" pitchFamily="18" charset="-78"/>
              </a:rPr>
              <a:t>T</a:t>
            </a:r>
            <a:r>
              <a:rPr lang="lt-LT" sz="4800" dirty="0" smtClean="0">
                <a:latin typeface="Andalus" panose="02020603050405020304" pitchFamily="18" charset="-78"/>
                <a:cs typeface="Andalus" panose="02020603050405020304" pitchFamily="18" charset="-78"/>
              </a:rPr>
              <a:t>urinys</a:t>
            </a:r>
            <a:endParaRPr lang="lt-LT" sz="48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515155" y="1648496"/>
            <a:ext cx="10522039" cy="5100034"/>
          </a:xfrm>
        </p:spPr>
        <p:txBody>
          <a:bodyPr>
            <a:normAutofit fontScale="92500" lnSpcReduction="20000"/>
          </a:bodyPr>
          <a:lstStyle/>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Įvadas.</a:t>
            </a:r>
          </a:p>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Tikslas.</a:t>
            </a:r>
          </a:p>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Uždaviniai.</a:t>
            </a:r>
          </a:p>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Sveiki maisto produktai.</a:t>
            </a:r>
          </a:p>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Sveika gyvensena ir mityba.</a:t>
            </a:r>
          </a:p>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Mitybos ir sveikatos problemos.</a:t>
            </a:r>
          </a:p>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Pagrindinės sveikos mitybos taisyklės.</a:t>
            </a:r>
          </a:p>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Kaip elgtis, kad mūsų mitybos įpročiai taptų sveikesni?</a:t>
            </a:r>
          </a:p>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10 patarimų kaip pakeisti mitybos įpročius.</a:t>
            </a:r>
          </a:p>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Išvados.</a:t>
            </a:r>
          </a:p>
          <a:p>
            <a:pPr marL="457200" indent="-457200">
              <a:buFont typeface="+mj-lt"/>
              <a:buAutoNum type="arabicPeriod"/>
            </a:pPr>
            <a:r>
              <a:rPr lang="lt-LT" sz="2800" dirty="0" smtClean="0">
                <a:latin typeface="Andalus" panose="02020603050405020304" pitchFamily="18" charset="-78"/>
                <a:cs typeface="Andalus" panose="02020603050405020304" pitchFamily="18" charset="-78"/>
              </a:rPr>
              <a:t>Literatūra.</a:t>
            </a:r>
          </a:p>
          <a:p>
            <a:pPr marL="0" indent="0">
              <a:buNone/>
            </a:pPr>
            <a:endParaRPr lang="lt-LT" dirty="0" smtClean="0"/>
          </a:p>
          <a:p>
            <a:pPr marL="0" indent="0">
              <a:buNone/>
            </a:pPr>
            <a:endParaRPr lang="lt-LT" dirty="0"/>
          </a:p>
        </p:txBody>
      </p:sp>
    </p:spTree>
    <p:extLst>
      <p:ext uri="{BB962C8B-B14F-4D97-AF65-F5344CB8AC3E}">
        <p14:creationId xmlns:p14="http://schemas.microsoft.com/office/powerpoint/2010/main" val="42841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1000"/>
                                        <p:tgtEl>
                                          <p:spTgt spid="3">
                                            <p:txEl>
                                              <p:pRg st="10" end="10"/>
                                            </p:txEl>
                                          </p:spTgt>
                                        </p:tgtEl>
                                      </p:cBhvr>
                                    </p:animEffect>
                                    <p:anim calcmode="lin" valueType="num">
                                      <p:cBhvr>
                                        <p:cTn id="6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3234"/>
            <a:ext cx="9905998" cy="1905000"/>
          </a:xfrm>
        </p:spPr>
        <p:txBody>
          <a:bodyPr/>
          <a:lstStyle/>
          <a:p>
            <a:pPr algn="ctr"/>
            <a:r>
              <a:rPr lang="lt-LT" sz="4800" dirty="0" smtClean="0">
                <a:latin typeface="Andalus" panose="02020603050405020304" pitchFamily="18" charset="-78"/>
                <a:cs typeface="Andalus" panose="02020603050405020304" pitchFamily="18" charset="-78"/>
              </a:rPr>
              <a:t>Pagrindinės sveikos mitybos </a:t>
            </a:r>
            <a:br>
              <a:rPr lang="lt-LT" sz="4800" dirty="0" smtClean="0">
                <a:latin typeface="Andalus" panose="02020603050405020304" pitchFamily="18" charset="-78"/>
                <a:cs typeface="Andalus" panose="02020603050405020304" pitchFamily="18" charset="-78"/>
              </a:rPr>
            </a:br>
            <a:r>
              <a:rPr lang="lt-LT" sz="4800" dirty="0" smtClean="0">
                <a:latin typeface="Andalus" panose="02020603050405020304" pitchFamily="18" charset="-78"/>
                <a:cs typeface="Andalus" panose="02020603050405020304" pitchFamily="18" charset="-78"/>
              </a:rPr>
              <a:t>taisyklės</a:t>
            </a:r>
            <a:endParaRPr lang="lt-LT" sz="48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141413" y="2797936"/>
            <a:ext cx="9905998" cy="4893972"/>
          </a:xfrm>
        </p:spPr>
        <p:txBody>
          <a:bodyPr>
            <a:noAutofit/>
          </a:bodyPr>
          <a:lstStyle/>
          <a:p>
            <a:pPr marL="457200" indent="-457200">
              <a:buFont typeface="+mj-lt"/>
              <a:buAutoNum type="arabicPeriod"/>
            </a:pPr>
            <a:r>
              <a:rPr lang="lt-LT" sz="2600" dirty="0" smtClean="0"/>
              <a:t>Valgyti </a:t>
            </a:r>
            <a:r>
              <a:rPr lang="lt-LT" sz="2600" dirty="0"/>
              <a:t>maistingą, įvairų </a:t>
            </a:r>
            <a:r>
              <a:rPr lang="lt-LT" sz="2600" dirty="0" smtClean="0"/>
              <a:t>maistą.</a:t>
            </a:r>
          </a:p>
          <a:p>
            <a:pPr marL="457200" indent="-457200">
              <a:buFont typeface="+mj-lt"/>
              <a:buAutoNum type="arabicPeriod"/>
            </a:pPr>
            <a:r>
              <a:rPr lang="lt-LT" sz="2600" dirty="0" smtClean="0"/>
              <a:t>Kelis </a:t>
            </a:r>
            <a:r>
              <a:rPr lang="lt-LT" sz="2600" dirty="0"/>
              <a:t>kartus per dieną valgyti grūdinių produktų ar </a:t>
            </a:r>
            <a:r>
              <a:rPr lang="lt-LT" sz="2600" dirty="0" smtClean="0"/>
              <a:t>bulvių.</a:t>
            </a:r>
          </a:p>
          <a:p>
            <a:pPr marL="457200" indent="-457200">
              <a:buFont typeface="+mj-lt"/>
              <a:buAutoNum type="arabicPeriod"/>
            </a:pPr>
            <a:r>
              <a:rPr lang="lt-LT" sz="2600" dirty="0" smtClean="0"/>
              <a:t>Kelis </a:t>
            </a:r>
            <a:r>
              <a:rPr lang="lt-LT" sz="2600" dirty="0"/>
              <a:t>kartus per dieną valgyti </a:t>
            </a:r>
            <a:r>
              <a:rPr lang="lt-LT" sz="2600" dirty="0" smtClean="0"/>
              <a:t>įvairių šviežių </a:t>
            </a:r>
            <a:r>
              <a:rPr lang="lt-LT" sz="2600" dirty="0"/>
              <a:t>daržovių ir </a:t>
            </a:r>
            <a:r>
              <a:rPr lang="lt-LT" sz="2600" dirty="0" smtClean="0"/>
              <a:t>vaisių.</a:t>
            </a:r>
          </a:p>
          <a:p>
            <a:pPr marL="457200" indent="-457200">
              <a:buFont typeface="+mj-lt"/>
              <a:buAutoNum type="arabicPeriod"/>
            </a:pPr>
            <a:r>
              <a:rPr lang="lt-LT" sz="2600" dirty="0" smtClean="0"/>
              <a:t>Išlaikyti </a:t>
            </a:r>
            <a:r>
              <a:rPr lang="lt-LT" sz="2600" dirty="0"/>
              <a:t>normalų kūno </a:t>
            </a:r>
            <a:r>
              <a:rPr lang="lt-LT" sz="2600" dirty="0" smtClean="0"/>
              <a:t>svorį.</a:t>
            </a:r>
          </a:p>
          <a:p>
            <a:pPr marL="457200" indent="-457200">
              <a:buFont typeface="+mj-lt"/>
              <a:buAutoNum type="arabicPeriod"/>
            </a:pPr>
            <a:r>
              <a:rPr lang="lt-LT" sz="2600" dirty="0" smtClean="0"/>
              <a:t>Mažinti </a:t>
            </a:r>
            <a:r>
              <a:rPr lang="lt-LT" sz="2600" dirty="0"/>
              <a:t>riebalų </a:t>
            </a:r>
            <a:r>
              <a:rPr lang="lt-LT" sz="2600" dirty="0" smtClean="0"/>
              <a:t>vartojimą.</a:t>
            </a:r>
          </a:p>
          <a:p>
            <a:pPr marL="457200" indent="-457200">
              <a:buFont typeface="+mj-lt"/>
              <a:buAutoNum type="arabicPeriod"/>
            </a:pPr>
            <a:r>
              <a:rPr lang="lt-LT" sz="2600" dirty="0" smtClean="0"/>
              <a:t>Vartoti </a:t>
            </a:r>
            <a:r>
              <a:rPr lang="lt-LT" sz="2600" dirty="0"/>
              <a:t>liesą pieną, liesus ir nesūrinius pieno produktus. </a:t>
            </a:r>
            <a:r>
              <a:rPr lang="lt-LT" sz="2400" dirty="0" smtClean="0"/>
              <a:t/>
            </a:r>
            <a:br>
              <a:rPr lang="lt-LT" sz="2400" dirty="0" smtClean="0"/>
            </a:br>
            <a:endParaRPr lang="lt-LT" sz="2400" dirty="0"/>
          </a:p>
        </p:txBody>
      </p:sp>
      <p:sp>
        <p:nvSpPr>
          <p:cNvPr id="5" name="Rectangle 4"/>
          <p:cNvSpPr/>
          <p:nvPr/>
        </p:nvSpPr>
        <p:spPr>
          <a:xfrm>
            <a:off x="991674" y="2157213"/>
            <a:ext cx="10663707" cy="640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600" dirty="0"/>
              <a:t>Norint, kad mityba būtų ne tik sveika, bet ir sveikatinanti, būtina:</a:t>
            </a:r>
          </a:p>
        </p:txBody>
      </p:sp>
    </p:spTree>
    <p:extLst>
      <p:ext uri="{BB962C8B-B14F-4D97-AF65-F5344CB8AC3E}">
        <p14:creationId xmlns:p14="http://schemas.microsoft.com/office/powerpoint/2010/main" val="1210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624" y="966988"/>
            <a:ext cx="9905998" cy="3656527"/>
          </a:xfrm>
        </p:spPr>
        <p:txBody>
          <a:bodyPr>
            <a:noAutofit/>
          </a:bodyPr>
          <a:lstStyle/>
          <a:p>
            <a:pPr marL="457200" indent="-457200">
              <a:buFont typeface="+mj-lt"/>
              <a:buAutoNum type="arabicPeriod" startAt="7"/>
            </a:pPr>
            <a:r>
              <a:rPr lang="lt-LT" sz="2600" dirty="0"/>
              <a:t>Rinktis maisto produktus, turinčius mažai cukraus.</a:t>
            </a:r>
          </a:p>
          <a:p>
            <a:pPr marL="457200" indent="-457200">
              <a:buFont typeface="+mj-lt"/>
              <a:buAutoNum type="arabicPeriod" startAt="7"/>
            </a:pPr>
            <a:r>
              <a:rPr lang="lt-LT" sz="2600" dirty="0"/>
              <a:t>Riebią mėsą ir mėsos produktus pakeisti ankštinėmis daržovėmis, žuvimi, paukštiena ar liesa </a:t>
            </a:r>
            <a:r>
              <a:rPr lang="lt-LT" sz="2600" dirty="0" smtClean="0"/>
              <a:t>mėsa.</a:t>
            </a:r>
          </a:p>
          <a:p>
            <a:pPr marL="457200" indent="-457200">
              <a:buFont typeface="+mj-lt"/>
              <a:buAutoNum type="arabicPeriod" startAt="7"/>
            </a:pPr>
            <a:r>
              <a:rPr lang="lt-LT" sz="2600" dirty="0" smtClean="0"/>
              <a:t>Valgyti nesūrų maistą.</a:t>
            </a:r>
          </a:p>
          <a:p>
            <a:pPr marL="457200" indent="-457200">
              <a:buFont typeface="+mj-lt"/>
              <a:buAutoNum type="arabicPeriod" startAt="7"/>
            </a:pPr>
            <a:r>
              <a:rPr lang="lt-LT" sz="2600" dirty="0" smtClean="0"/>
              <a:t>Riboti alkoholio vartojimą.</a:t>
            </a:r>
          </a:p>
          <a:p>
            <a:pPr marL="457200" indent="-457200">
              <a:buFont typeface="+mj-lt"/>
              <a:buAutoNum type="arabicPeriod" startAt="7"/>
            </a:pPr>
            <a:r>
              <a:rPr lang="lt-LT" sz="2600" dirty="0" smtClean="0"/>
              <a:t>Valgyti reguliariai. </a:t>
            </a:r>
          </a:p>
          <a:p>
            <a:pPr marL="457200" indent="-457200">
              <a:buFont typeface="+mj-lt"/>
              <a:buAutoNum type="arabicPeriod" startAt="7"/>
            </a:pPr>
            <a:r>
              <a:rPr lang="lt-LT" sz="2600" dirty="0" smtClean="0"/>
              <a:t>Gerti pakankamai skysčių, ypač vandens.</a:t>
            </a:r>
          </a:p>
          <a:p>
            <a:pPr marL="457200" indent="-457200">
              <a:buFont typeface="+mj-lt"/>
              <a:buAutoNum type="arabicPeriod" startAt="7"/>
            </a:pPr>
            <a:r>
              <a:rPr lang="lt-LT" sz="2600" dirty="0" smtClean="0"/>
              <a:t>Kasdien aktyviai judėti. </a:t>
            </a:r>
          </a:p>
          <a:p>
            <a:pPr marL="0" indent="0">
              <a:buNone/>
            </a:pPr>
            <a:r>
              <a:rPr lang="lt-LT" sz="2600" dirty="0"/>
              <a:t/>
            </a:r>
            <a:br>
              <a:rPr lang="lt-LT" sz="2600" dirty="0"/>
            </a:br>
            <a:r>
              <a:rPr lang="lt-LT" sz="2600" dirty="0" smtClean="0"/>
              <a:t>Labai svarbu, kad būtų laikomasi ne vienos ar kelių taisyklių, bet būtų atsižvelgiama į jas visas. </a:t>
            </a:r>
            <a:br>
              <a:rPr lang="lt-LT" sz="2600" dirty="0" smtClean="0"/>
            </a:br>
            <a:endParaRPr lang="lt-LT" sz="2600" dirty="0" smtClean="0"/>
          </a:p>
        </p:txBody>
      </p:sp>
    </p:spTree>
    <p:extLst>
      <p:ext uri="{BB962C8B-B14F-4D97-AF65-F5344CB8AC3E}">
        <p14:creationId xmlns:p14="http://schemas.microsoft.com/office/powerpoint/2010/main" val="4488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26960"/>
            <a:ext cx="9404723" cy="1400530"/>
          </a:xfrm>
        </p:spPr>
        <p:txBody>
          <a:bodyPr/>
          <a:lstStyle/>
          <a:p>
            <a:pPr algn="ctr"/>
            <a:r>
              <a:rPr lang="lt-LT" sz="4800" dirty="0" smtClean="0">
                <a:latin typeface="Andalus" panose="02020603050405020304" pitchFamily="18" charset="-78"/>
                <a:cs typeface="Andalus" panose="02020603050405020304" pitchFamily="18" charset="-78"/>
              </a:rPr>
              <a:t>Kaip elgtis, kad mūsų mitybos įpročiai taptų sveikesni?</a:t>
            </a:r>
            <a:endParaRPr lang="lt-LT" sz="48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561494" y="2662519"/>
            <a:ext cx="8946541" cy="4195481"/>
          </a:xfrm>
        </p:spPr>
        <p:txBody>
          <a:bodyPr>
            <a:noAutofit/>
          </a:bodyPr>
          <a:lstStyle/>
          <a:p>
            <a:pPr marL="0" indent="0">
              <a:buNone/>
            </a:pPr>
            <a:r>
              <a:rPr lang="lt-LT" sz="2600" dirty="0"/>
              <a:t>Geriausia </a:t>
            </a:r>
            <a:r>
              <a:rPr lang="lt-LT" sz="2600" dirty="0" smtClean="0"/>
              <a:t>kai mūsų </a:t>
            </a:r>
            <a:r>
              <a:rPr lang="lt-LT" sz="2600" dirty="0"/>
              <a:t>mitybos įpročiai </a:t>
            </a:r>
            <a:r>
              <a:rPr lang="lt-LT" sz="2600" dirty="0" smtClean="0"/>
              <a:t>suformuojami </a:t>
            </a:r>
            <a:r>
              <a:rPr lang="lt-LT" sz="2600" dirty="0"/>
              <a:t>nuo </a:t>
            </a:r>
            <a:r>
              <a:rPr lang="lt-LT" sz="2600" dirty="0" smtClean="0"/>
              <a:t>pat vaikystės, nes vėlesniame amžiuje juos pakeisti nelengva</a:t>
            </a:r>
            <a:r>
              <a:rPr lang="lt-LT" sz="2600" dirty="0"/>
              <a:t>. Tam reikia nemažų valios pastangų, noro ir žinių. Dažnai </a:t>
            </a:r>
            <a:r>
              <a:rPr lang="lt-LT" sz="2600" dirty="0" smtClean="0"/>
              <a:t>bandoma </a:t>
            </a:r>
            <a:r>
              <a:rPr lang="lt-LT" sz="2600" dirty="0"/>
              <a:t>maisto produktų pasirinkimo </a:t>
            </a:r>
            <a:r>
              <a:rPr lang="lt-LT" sz="2600" dirty="0" smtClean="0"/>
              <a:t>būdą pateisinti </a:t>
            </a:r>
            <a:r>
              <a:rPr lang="lt-LT" sz="2600" dirty="0"/>
              <a:t>finansinėmis </a:t>
            </a:r>
            <a:r>
              <a:rPr lang="lt-LT" sz="2600" dirty="0" smtClean="0"/>
              <a:t>problemomis ar </a:t>
            </a:r>
            <a:r>
              <a:rPr lang="lt-LT" sz="2600" dirty="0"/>
              <a:t>laiko stoka. Tačiau tik pats </a:t>
            </a:r>
            <a:r>
              <a:rPr lang="lt-LT" sz="2600" dirty="0" smtClean="0"/>
              <a:t>asmuo </a:t>
            </a:r>
            <a:r>
              <a:rPr lang="lt-LT" sz="2600" dirty="0"/>
              <a:t>yra atsakingas už savo sveikatą, todėl tik jis pats gali pakeisti </a:t>
            </a:r>
            <a:r>
              <a:rPr lang="lt-LT" sz="2600" dirty="0" smtClean="0"/>
              <a:t>savo mitybos </a:t>
            </a:r>
            <a:r>
              <a:rPr lang="lt-LT" sz="2600" dirty="0"/>
              <a:t>įpročius ir išsaugoti bei pagerinti savo </a:t>
            </a:r>
            <a:r>
              <a:rPr lang="lt-LT" sz="2600" dirty="0" smtClean="0"/>
              <a:t>sveikatą. </a:t>
            </a:r>
            <a:endParaRPr lang="lt-LT" sz="2600" dirty="0"/>
          </a:p>
        </p:txBody>
      </p:sp>
    </p:spTree>
    <p:extLst>
      <p:ext uri="{BB962C8B-B14F-4D97-AF65-F5344CB8AC3E}">
        <p14:creationId xmlns:p14="http://schemas.microsoft.com/office/powerpoint/2010/main" val="249571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i-FI" sz="4800" dirty="0">
                <a:latin typeface="Andalus" panose="02020603050405020304" pitchFamily="18" charset="-78"/>
                <a:cs typeface="Andalus" panose="02020603050405020304" pitchFamily="18" charset="-78"/>
              </a:rPr>
              <a:t>10 PATARIMŲ KAIP PAKEISTI MITYBOS ĮPROČIUS</a:t>
            </a:r>
            <a:endParaRPr lang="lt-LT" sz="48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pPr marL="457200" indent="-457200">
              <a:buAutoNum type="arabicPeriod"/>
            </a:pPr>
            <a:r>
              <a:rPr lang="lt-LT" sz="2600" dirty="0" smtClean="0"/>
              <a:t>Pradėkite </a:t>
            </a:r>
            <a:r>
              <a:rPr lang="lt-LT" sz="2600" dirty="0"/>
              <a:t>keisti mitybos įpročius nedelsdami, tačiau imkitės permainų palaipsniui. </a:t>
            </a:r>
            <a:endParaRPr lang="lt-LT" sz="2600" dirty="0" smtClean="0"/>
          </a:p>
          <a:p>
            <a:pPr marL="457200" indent="-457200">
              <a:buAutoNum type="arabicPeriod"/>
            </a:pPr>
            <a:r>
              <a:rPr lang="lt-LT" sz="2600" dirty="0"/>
              <a:t>Valgykite saikingai – mažinkite vieno ar kito produkto kiekį, bet neatsisakykite jo </a:t>
            </a:r>
            <a:r>
              <a:rPr lang="lt-LT" sz="2600" dirty="0" smtClean="0"/>
              <a:t>visiškai.</a:t>
            </a:r>
          </a:p>
          <a:p>
            <a:pPr marL="457200" indent="-457200">
              <a:buAutoNum type="arabicPeriod"/>
            </a:pPr>
            <a:r>
              <a:rPr lang="lt-LT" sz="2600" dirty="0" smtClean="0"/>
              <a:t>Nėra </a:t>
            </a:r>
            <a:r>
              <a:rPr lang="lt-LT" sz="2600" dirty="0"/>
              <a:t>,,gerų” ar ,,blogų” maisto produktų, yra tik sveika arba nesveika </a:t>
            </a:r>
            <a:r>
              <a:rPr lang="lt-LT" sz="2600" dirty="0" smtClean="0"/>
              <a:t>mityba.</a:t>
            </a:r>
          </a:p>
          <a:p>
            <a:pPr marL="457200" indent="-457200">
              <a:buAutoNum type="arabicPeriod"/>
            </a:pPr>
            <a:r>
              <a:rPr lang="lt-LT" sz="2600" dirty="0" smtClean="0"/>
              <a:t>Žinokite</a:t>
            </a:r>
            <a:r>
              <a:rPr lang="lt-LT" sz="2600" dirty="0"/>
              <a:t>, kad sveika ir tinkama mityba padės Jums išlaikyti normalią kūno masę ir Jūs jausitės puikiai. </a:t>
            </a:r>
            <a:endParaRPr lang="lt-LT" sz="2600" dirty="0" smtClean="0"/>
          </a:p>
          <a:p>
            <a:pPr marL="457200" indent="-457200">
              <a:buAutoNum type="arabicPeriod"/>
            </a:pPr>
            <a:r>
              <a:rPr lang="lt-LT" sz="2600" dirty="0"/>
              <a:t>Valgykite įvairų </a:t>
            </a:r>
            <a:r>
              <a:rPr lang="lt-LT" sz="2600" dirty="0" smtClean="0"/>
              <a:t>maistą.</a:t>
            </a:r>
          </a:p>
        </p:txBody>
      </p:sp>
    </p:spTree>
    <p:extLst>
      <p:ext uri="{BB962C8B-B14F-4D97-AF65-F5344CB8AC3E}">
        <p14:creationId xmlns:p14="http://schemas.microsoft.com/office/powerpoint/2010/main" val="425650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9068" y="1447610"/>
            <a:ext cx="8946541" cy="4195481"/>
          </a:xfrm>
        </p:spPr>
        <p:txBody>
          <a:bodyPr/>
          <a:lstStyle/>
          <a:p>
            <a:pPr marL="457200" indent="-457200">
              <a:buFont typeface="+mj-lt"/>
              <a:buAutoNum type="arabicPeriod" startAt="6"/>
            </a:pPr>
            <a:r>
              <a:rPr lang="lt-LT" sz="2600" dirty="0"/>
              <a:t>Kuo daugiau valgykite daržovių ir vaisių. </a:t>
            </a:r>
          </a:p>
          <a:p>
            <a:pPr marL="457200" indent="-457200">
              <a:buFont typeface="+mj-lt"/>
              <a:buAutoNum type="arabicPeriod" startAt="6"/>
            </a:pPr>
            <a:r>
              <a:rPr lang="lt-LT" sz="2600" dirty="0"/>
              <a:t>Vartokite daug maisto produktų, kuriuose yra sudėtinių angliavandenių. </a:t>
            </a:r>
          </a:p>
          <a:p>
            <a:pPr marL="457200" indent="-457200">
              <a:buFont typeface="+mj-lt"/>
              <a:buAutoNum type="arabicPeriod" startAt="6"/>
            </a:pPr>
            <a:r>
              <a:rPr lang="lt-LT" sz="2600" dirty="0"/>
              <a:t>Valgykite reguliariai. </a:t>
            </a:r>
          </a:p>
          <a:p>
            <a:pPr marL="457200" indent="-457200">
              <a:buFont typeface="+mj-lt"/>
              <a:buAutoNum type="arabicPeriod" startAt="6"/>
            </a:pPr>
            <a:r>
              <a:rPr lang="lt-LT" sz="2600" dirty="0"/>
              <a:t>Gerkite daug skysčių. </a:t>
            </a:r>
          </a:p>
          <a:p>
            <a:pPr marL="457200" indent="-457200">
              <a:buFont typeface="+mj-lt"/>
              <a:buAutoNum type="arabicPeriod" startAt="6"/>
            </a:pPr>
            <a:r>
              <a:rPr lang="lt-LT" sz="2600" dirty="0"/>
              <a:t>Daugiau judėkite. </a:t>
            </a:r>
          </a:p>
          <a:p>
            <a:pPr marL="0" indent="0">
              <a:buNone/>
            </a:pPr>
            <a:endParaRPr lang="lt-LT" dirty="0"/>
          </a:p>
        </p:txBody>
      </p:sp>
    </p:spTree>
    <p:extLst>
      <p:ext uri="{BB962C8B-B14F-4D97-AF65-F5344CB8AC3E}">
        <p14:creationId xmlns:p14="http://schemas.microsoft.com/office/powerpoint/2010/main" val="281098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sz="4800" dirty="0"/>
              <a:t>I</a:t>
            </a:r>
            <a:r>
              <a:rPr lang="lt-LT" sz="4800" dirty="0" smtClean="0"/>
              <a:t>švados</a:t>
            </a:r>
            <a:endParaRPr lang="lt-LT" sz="4800" dirty="0"/>
          </a:p>
        </p:txBody>
      </p:sp>
      <p:sp>
        <p:nvSpPr>
          <p:cNvPr id="3" name="Content Placeholder 2"/>
          <p:cNvSpPr>
            <a:spLocks noGrp="1"/>
          </p:cNvSpPr>
          <p:nvPr>
            <p:ph idx="1"/>
          </p:nvPr>
        </p:nvSpPr>
        <p:spPr/>
        <p:txBody>
          <a:bodyPr>
            <a:normAutofit lnSpcReduction="10000"/>
          </a:bodyPr>
          <a:lstStyle/>
          <a:p>
            <a:pPr marL="0" indent="0">
              <a:buNone/>
            </a:pPr>
            <a:endParaRPr lang="lt-LT" sz="2400" dirty="0" smtClean="0"/>
          </a:p>
          <a:p>
            <a:pPr marL="457200" indent="-457200">
              <a:buFont typeface="+mj-lt"/>
              <a:buAutoNum type="arabicPeriod"/>
            </a:pPr>
            <a:r>
              <a:rPr lang="lt-LT" sz="2600" dirty="0" smtClean="0"/>
              <a:t>Išsiaiškinome kokią neigiamą įtaką mūsų sveikatai daro netinkama mityba ir kaip jos išvengti.</a:t>
            </a:r>
          </a:p>
          <a:p>
            <a:pPr marL="457200" indent="-457200">
              <a:buFont typeface="+mj-lt"/>
              <a:buAutoNum type="arabicPeriod"/>
            </a:pPr>
            <a:r>
              <a:rPr lang="lt-LT" sz="2600" dirty="0" smtClean="0"/>
              <a:t>Sužinojome </a:t>
            </a:r>
            <a:r>
              <a:rPr lang="lt-LT" sz="2600" dirty="0"/>
              <a:t>kodėl </a:t>
            </a:r>
            <a:r>
              <a:rPr lang="lt-LT" sz="2600" dirty="0" smtClean="0"/>
              <a:t>reikalinga atsižvelgti ir laikytis </a:t>
            </a:r>
            <a:r>
              <a:rPr lang="lt-LT" sz="2600" dirty="0"/>
              <a:t>nurodytų sveikos mitybos </a:t>
            </a:r>
            <a:r>
              <a:rPr lang="lt-LT" sz="2600" dirty="0" smtClean="0"/>
              <a:t>taisyklių, kaip ir kodėl būtina palaikyti sveiką gyvenseną.</a:t>
            </a:r>
          </a:p>
          <a:p>
            <a:pPr marL="457200" indent="-457200">
              <a:buFont typeface="+mj-lt"/>
              <a:buAutoNum type="arabicPeriod"/>
            </a:pPr>
            <a:r>
              <a:rPr lang="lt-LT" sz="2600" dirty="0" smtClean="0"/>
              <a:t>Nustatėme nuo ko priklauso mūsų sveikata, kuo ji svarbi, kodėl būtina sveikai maitintis ir kaip tinkamai pakeisti savo mitybos įpročius bei skatinti ugdyti juos kitiems.</a:t>
            </a:r>
            <a:endParaRPr lang="lt-LT" sz="2600" dirty="0"/>
          </a:p>
        </p:txBody>
      </p:sp>
    </p:spTree>
    <p:extLst>
      <p:ext uri="{BB962C8B-B14F-4D97-AF65-F5344CB8AC3E}">
        <p14:creationId xmlns:p14="http://schemas.microsoft.com/office/powerpoint/2010/main" val="26862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477" y="323929"/>
            <a:ext cx="9404723" cy="1400530"/>
          </a:xfrm>
        </p:spPr>
        <p:txBody>
          <a:bodyPr/>
          <a:lstStyle/>
          <a:p>
            <a:pPr algn="ctr"/>
            <a:r>
              <a:rPr lang="lt-LT" sz="4800" dirty="0" smtClean="0"/>
              <a:t>Literatūra</a:t>
            </a:r>
            <a:endParaRPr lang="lt-LT" sz="4800" dirty="0"/>
          </a:p>
        </p:txBody>
      </p:sp>
      <p:sp>
        <p:nvSpPr>
          <p:cNvPr id="3" name="Content Placeholder 2"/>
          <p:cNvSpPr>
            <a:spLocks noGrp="1"/>
          </p:cNvSpPr>
          <p:nvPr>
            <p:ph idx="1"/>
          </p:nvPr>
        </p:nvSpPr>
        <p:spPr>
          <a:xfrm>
            <a:off x="633233" y="1539026"/>
            <a:ext cx="10558508" cy="5318974"/>
          </a:xfrm>
        </p:spPr>
        <p:txBody>
          <a:bodyPr>
            <a:normAutofit fontScale="70000" lnSpcReduction="20000"/>
          </a:bodyPr>
          <a:lstStyle/>
          <a:p>
            <a:pPr>
              <a:buFont typeface="Wingdings" panose="05000000000000000000" pitchFamily="2" charset="2"/>
              <a:buChar char="§"/>
            </a:pPr>
            <a:r>
              <a:rPr lang="lt-LT" sz="3400" dirty="0" smtClean="0"/>
              <a:t>Abaravičius A., Barzda A., Bartkevičiūtė R., Stukas R., Šatkutė R., 2009m., „Lietuvos gyventojų kūno masės indekso pokyčiai 1997-2007 metais. Sveikatos mokslai“ </a:t>
            </a:r>
          </a:p>
          <a:p>
            <a:pPr>
              <a:buFont typeface="Wingdings" panose="05000000000000000000" pitchFamily="2" charset="2"/>
              <a:buChar char="§"/>
            </a:pPr>
            <a:r>
              <a:rPr lang="lt-LT" sz="3400" dirty="0" smtClean="0"/>
              <a:t>Abaravičius A., Barzda A., Bartkevičiūtė R., Stukas R., Šatkutė R., 2010m., „ Lietuvos suaugusių gyventojų mitybos tendencijos per pastarąjį dešimtmetį. Sveikatos mokslai“ </a:t>
            </a:r>
          </a:p>
          <a:p>
            <a:pPr>
              <a:buFont typeface="Wingdings" panose="05000000000000000000" pitchFamily="2" charset="2"/>
              <a:buChar char="§"/>
            </a:pPr>
            <a:r>
              <a:rPr lang="lt-LT" sz="3400" dirty="0" smtClean="0"/>
              <a:t>Europos Komisijos Baltoji knyga dėl Europos strategijos su mityba, antsvoriu ir nutukimu susijusioms sveikatos problemoms spręsti, 2007m., Briuselis. </a:t>
            </a:r>
          </a:p>
          <a:p>
            <a:pPr>
              <a:buFont typeface="Wingdings" panose="05000000000000000000" pitchFamily="2" charset="2"/>
              <a:buChar char="§"/>
            </a:pPr>
            <a:r>
              <a:rPr lang="lt-LT" sz="3400" dirty="0" smtClean="0"/>
              <a:t>Europos kovos su nutukimu chartija. Patvirtinta PSO regioninio biuro Stambule (Turkija) vykusioje Pasaulio sveikatos organizacijos (PSO) Europos regiono konferencijoje „Mityba ir fizinis aktyvumas sveikatai“ 2006m., lapkričio 16 d. </a:t>
            </a:r>
          </a:p>
          <a:p>
            <a:pPr>
              <a:buFont typeface="Wingdings" panose="05000000000000000000" pitchFamily="2" charset="2"/>
              <a:buChar char="§"/>
            </a:pPr>
            <a:r>
              <a:rPr lang="lt-LT" sz="3400" dirty="0" smtClean="0"/>
              <a:t>Respublikinis mitybos centras „10 patarimų kaip sveikai maitintis“ 1998m., Vilnius.</a:t>
            </a:r>
          </a:p>
          <a:p>
            <a:pPr marL="0" indent="0">
              <a:buNone/>
            </a:pPr>
            <a:endParaRPr lang="lt-LT" dirty="0"/>
          </a:p>
        </p:txBody>
      </p:sp>
    </p:spTree>
    <p:extLst>
      <p:ext uri="{BB962C8B-B14F-4D97-AF65-F5344CB8AC3E}">
        <p14:creationId xmlns:p14="http://schemas.microsoft.com/office/powerpoint/2010/main" val="260162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1840"/>
          </a:xfrm>
        </p:spPr>
        <p:txBody>
          <a:bodyPr/>
          <a:lstStyle/>
          <a:p>
            <a:pPr algn="ctr"/>
            <a:r>
              <a:rPr lang="lt-LT" sz="4800" dirty="0" smtClean="0">
                <a:cs typeface="Andalus" panose="02020603050405020304" pitchFamily="18" charset="-78"/>
              </a:rPr>
              <a:t>Literatūra</a:t>
            </a:r>
            <a:endParaRPr lang="lt-LT" sz="4800" dirty="0">
              <a:cs typeface="Andalus" panose="02020603050405020304" pitchFamily="18" charset="-78"/>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lt-LT" dirty="0" smtClean="0"/>
              <a:t>Prieiga per internetą:                                    </a:t>
            </a:r>
            <a:br>
              <a:rPr lang="lt-LT" dirty="0" smtClean="0"/>
            </a:br>
            <a:r>
              <a:rPr lang="lt-LT" dirty="0" smtClean="0">
                <a:hlinkClick r:id="rId2"/>
              </a:rPr>
              <a:t>http</a:t>
            </a:r>
            <a:r>
              <a:rPr lang="lt-LT" dirty="0">
                <a:hlinkClick r:id="rId2"/>
              </a:rPr>
              <a:t>://</a:t>
            </a:r>
            <a:r>
              <a:rPr lang="lt-LT" dirty="0" smtClean="0">
                <a:hlinkClick r:id="rId2"/>
              </a:rPr>
              <a:t>www.farmapedia.lt/grozis-ir-sveikata/sveika-mityba/sveikas-maistas-10-maistingiausiu-produktu</a:t>
            </a:r>
            <a:r>
              <a:rPr lang="lt-LT" dirty="0"/>
              <a:t> </a:t>
            </a:r>
            <a:r>
              <a:rPr lang="lt-LT" dirty="0" smtClean="0"/>
              <a:t>                                                  2016-10-02</a:t>
            </a:r>
          </a:p>
          <a:p>
            <a:pPr>
              <a:buFont typeface="Wingdings" panose="05000000000000000000" pitchFamily="2" charset="2"/>
              <a:buChar char="§"/>
            </a:pPr>
            <a:r>
              <a:rPr lang="lt-LT" dirty="0" smtClean="0"/>
              <a:t>Prieiga </a:t>
            </a:r>
            <a:r>
              <a:rPr lang="lt-LT" dirty="0"/>
              <a:t>per </a:t>
            </a:r>
            <a:r>
              <a:rPr lang="lt-LT" dirty="0" smtClean="0"/>
              <a:t>internetą: </a:t>
            </a:r>
            <a:r>
              <a:rPr lang="lt-LT" dirty="0" smtClean="0">
                <a:hlinkClick r:id="rId3"/>
              </a:rPr>
              <a:t>http</a:t>
            </a:r>
            <a:r>
              <a:rPr lang="lt-LT" dirty="0">
                <a:hlinkClick r:id="rId3"/>
              </a:rPr>
              <a:t>://gyvensena.sveikas.lt/lt/sveikas_maistas/sveika_mityba</a:t>
            </a:r>
            <a:r>
              <a:rPr lang="lt-LT" dirty="0" smtClean="0">
                <a:hlinkClick r:id="rId3"/>
              </a:rPr>
              <a:t>/</a:t>
            </a:r>
            <a:r>
              <a:rPr lang="lt-LT" dirty="0"/>
              <a:t> </a:t>
            </a:r>
            <a:r>
              <a:rPr lang="lt-LT" dirty="0" smtClean="0"/>
              <a:t>   2016-10-04</a:t>
            </a:r>
            <a:endParaRPr lang="lt-LT" dirty="0"/>
          </a:p>
        </p:txBody>
      </p:sp>
    </p:spTree>
    <p:extLst>
      <p:ext uri="{BB962C8B-B14F-4D97-AF65-F5344CB8AC3E}">
        <p14:creationId xmlns:p14="http://schemas.microsoft.com/office/powerpoint/2010/main" val="227307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2539093"/>
            <a:ext cx="11702603" cy="3037457"/>
          </a:xfrm>
        </p:spPr>
        <p:txBody>
          <a:bodyPr/>
          <a:lstStyle/>
          <a:p>
            <a:pPr algn="ctr"/>
            <a:r>
              <a:rPr lang="lt-LT" sz="9600" dirty="0" smtClean="0"/>
              <a:t>Ačiū už dėmesį!</a:t>
            </a:r>
            <a:endParaRPr lang="lt-LT" sz="9600" dirty="0"/>
          </a:p>
        </p:txBody>
      </p:sp>
    </p:spTree>
    <p:extLst>
      <p:ext uri="{BB962C8B-B14F-4D97-AF65-F5344CB8AC3E}">
        <p14:creationId xmlns:p14="http://schemas.microsoft.com/office/powerpoint/2010/main" val="1903540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993" y="890600"/>
            <a:ext cx="9404723" cy="1400530"/>
          </a:xfrm>
        </p:spPr>
        <p:txBody>
          <a:bodyPr/>
          <a:lstStyle/>
          <a:p>
            <a:pPr algn="ctr"/>
            <a:r>
              <a:rPr lang="lt-LT" sz="4800" dirty="0">
                <a:latin typeface="Andalus" panose="02020603050405020304" pitchFamily="18" charset="-78"/>
                <a:cs typeface="Andalus" panose="02020603050405020304" pitchFamily="18" charset="-78"/>
              </a:rPr>
              <a:t>Į</a:t>
            </a:r>
            <a:r>
              <a:rPr lang="lt-LT" sz="4800" dirty="0" smtClean="0">
                <a:latin typeface="Andalus" panose="02020603050405020304" pitchFamily="18" charset="-78"/>
                <a:cs typeface="Andalus" panose="02020603050405020304" pitchFamily="18" charset="-78"/>
              </a:rPr>
              <a:t>vadas</a:t>
            </a:r>
            <a:endParaRPr lang="lt-LT" sz="48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180050" y="2383663"/>
            <a:ext cx="9998812" cy="3875469"/>
          </a:xfrm>
        </p:spPr>
        <p:txBody>
          <a:bodyPr>
            <a:normAutofit/>
          </a:bodyPr>
          <a:lstStyle/>
          <a:p>
            <a:pPr marL="0" indent="0">
              <a:buNone/>
            </a:pPr>
            <a:r>
              <a:rPr lang="lt-LT" sz="2600" dirty="0" smtClean="0"/>
              <a:t>Sveikata - </a:t>
            </a:r>
            <a:r>
              <a:rPr lang="lt-LT" sz="2600" dirty="0" smtClean="0">
                <a:effectLst/>
              </a:rPr>
              <a:t>tai </a:t>
            </a:r>
            <a:r>
              <a:rPr lang="lt-LT" sz="2600" dirty="0">
                <a:effectLst/>
              </a:rPr>
              <a:t>fizinė, dvasinė ir socialinė gerovė, o ne tik ligos ar negalios </a:t>
            </a:r>
            <a:r>
              <a:rPr lang="lt-LT" sz="2600" dirty="0" smtClean="0">
                <a:effectLst/>
              </a:rPr>
              <a:t>nebuvimas.</a:t>
            </a:r>
          </a:p>
          <a:p>
            <a:pPr marL="0" indent="0">
              <a:buNone/>
            </a:pPr>
            <a:r>
              <a:rPr lang="lt-LT" sz="2600" dirty="0" smtClean="0">
                <a:effectLst/>
              </a:rPr>
              <a:t>Sveika mityba – tai tokia būsena, </a:t>
            </a:r>
            <a:r>
              <a:rPr lang="lt-LT" sz="2600" dirty="0">
                <a:effectLst/>
              </a:rPr>
              <a:t>kuomet organizmas gauna visas jam reikalingas medžiagas ir energiją idealiam svoriui </a:t>
            </a:r>
            <a:r>
              <a:rPr lang="lt-LT" sz="2600" dirty="0" smtClean="0">
                <a:effectLst/>
              </a:rPr>
              <a:t>palaikyti.</a:t>
            </a:r>
            <a:endParaRPr lang="lt-LT" sz="2600" dirty="0"/>
          </a:p>
        </p:txBody>
      </p:sp>
    </p:spTree>
    <p:extLst>
      <p:ext uri="{BB962C8B-B14F-4D97-AF65-F5344CB8AC3E}">
        <p14:creationId xmlns:p14="http://schemas.microsoft.com/office/powerpoint/2010/main" val="80880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752" y="1163437"/>
            <a:ext cx="9404723" cy="1400530"/>
          </a:xfrm>
        </p:spPr>
        <p:txBody>
          <a:bodyPr/>
          <a:lstStyle/>
          <a:p>
            <a:pPr algn="ctr"/>
            <a:r>
              <a:rPr lang="lt-LT" sz="4800" dirty="0">
                <a:latin typeface="Andalus" panose="02020603050405020304" pitchFamily="18" charset="-78"/>
                <a:cs typeface="Andalus" panose="02020603050405020304" pitchFamily="18" charset="-78"/>
              </a:rPr>
              <a:t>T</a:t>
            </a:r>
            <a:r>
              <a:rPr lang="lt-LT" sz="4800" dirty="0" smtClean="0">
                <a:latin typeface="Andalus" panose="02020603050405020304" pitchFamily="18" charset="-78"/>
                <a:cs typeface="Andalus" panose="02020603050405020304" pitchFamily="18" charset="-78"/>
              </a:rPr>
              <a:t>ikslas</a:t>
            </a:r>
            <a:endParaRPr lang="lt-LT" sz="48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218686" y="2563967"/>
            <a:ext cx="9905998" cy="3124201"/>
          </a:xfrm>
        </p:spPr>
        <p:txBody>
          <a:bodyPr>
            <a:normAutofit/>
          </a:bodyPr>
          <a:lstStyle/>
          <a:p>
            <a:pPr marL="0" indent="0">
              <a:buNone/>
            </a:pPr>
            <a:r>
              <a:rPr lang="lt-LT" sz="2600" dirty="0" smtClean="0"/>
              <a:t>Pristatyti, išanalizuoti ir aptarti sveikos mitybos taisykles bei pagrindinius sveikos mitybos principus, taip pat kuo aiškiau pateikti sveiko maisto produktus ir skatinti pradėti sveikai maitintis.</a:t>
            </a:r>
            <a:endParaRPr lang="lt-LT" sz="2600" dirty="0"/>
          </a:p>
        </p:txBody>
      </p:sp>
    </p:spTree>
    <p:extLst>
      <p:ext uri="{BB962C8B-B14F-4D97-AF65-F5344CB8AC3E}">
        <p14:creationId xmlns:p14="http://schemas.microsoft.com/office/powerpoint/2010/main" val="29885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049" y="1202075"/>
            <a:ext cx="9404723" cy="1400530"/>
          </a:xfrm>
        </p:spPr>
        <p:txBody>
          <a:bodyPr/>
          <a:lstStyle/>
          <a:p>
            <a:pPr algn="ctr"/>
            <a:r>
              <a:rPr lang="lt-LT" sz="4800" dirty="0">
                <a:latin typeface="Andalus" panose="02020603050405020304" pitchFamily="18" charset="-78"/>
                <a:cs typeface="Andalus" panose="02020603050405020304" pitchFamily="18" charset="-78"/>
              </a:rPr>
              <a:t>U</a:t>
            </a:r>
            <a:r>
              <a:rPr lang="lt-LT" sz="4800" dirty="0" smtClean="0">
                <a:latin typeface="Andalus" panose="02020603050405020304" pitchFamily="18" charset="-78"/>
                <a:cs typeface="Andalus" panose="02020603050405020304" pitchFamily="18" charset="-78"/>
              </a:rPr>
              <a:t>ždaviniai</a:t>
            </a:r>
            <a:endParaRPr lang="lt-LT" sz="48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180049" y="2602605"/>
            <a:ext cx="9905998" cy="3124201"/>
          </a:xfrm>
        </p:spPr>
        <p:txBody>
          <a:bodyPr>
            <a:normAutofit/>
          </a:bodyPr>
          <a:lstStyle/>
          <a:p>
            <a:pPr marL="457200" indent="-457200">
              <a:buFont typeface="+mj-lt"/>
              <a:buAutoNum type="arabicPeriod"/>
            </a:pPr>
            <a:r>
              <a:rPr lang="lt-LT" sz="2600" dirty="0" smtClean="0"/>
              <a:t>Aptarti sveikus maisto produktus, mitybos ir sveikatos problemas.</a:t>
            </a:r>
          </a:p>
          <a:p>
            <a:pPr marL="457200" indent="-457200">
              <a:buFont typeface="+mj-lt"/>
              <a:buAutoNum type="arabicPeriod"/>
            </a:pPr>
            <a:r>
              <a:rPr lang="lt-LT" sz="2600" dirty="0" smtClean="0"/>
              <a:t>Aprašyti pagrindines sveikos mitybos taisykles.</a:t>
            </a:r>
          </a:p>
          <a:p>
            <a:pPr marL="457200" indent="-457200">
              <a:buFont typeface="+mj-lt"/>
              <a:buAutoNum type="arabicPeriod"/>
            </a:pPr>
            <a:r>
              <a:rPr lang="lt-LT" sz="2600" dirty="0" smtClean="0"/>
              <a:t>Pateikti 10 patarimų kaip pakeisti savo mitybos įpročius.</a:t>
            </a:r>
            <a:endParaRPr lang="lt-LT" sz="2600" dirty="0"/>
          </a:p>
        </p:txBody>
      </p:sp>
    </p:spTree>
    <p:extLst>
      <p:ext uri="{BB962C8B-B14F-4D97-AF65-F5344CB8AC3E}">
        <p14:creationId xmlns:p14="http://schemas.microsoft.com/office/powerpoint/2010/main" val="11635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659" y="623087"/>
            <a:ext cx="9404723" cy="1400530"/>
          </a:xfrm>
        </p:spPr>
        <p:txBody>
          <a:bodyPr/>
          <a:lstStyle/>
          <a:p>
            <a:pPr algn="ctr"/>
            <a:r>
              <a:rPr lang="lt-LT" sz="4800" dirty="0" smtClean="0">
                <a:latin typeface="Andalus" panose="02020603050405020304" pitchFamily="18" charset="-78"/>
                <a:cs typeface="Andalus" panose="02020603050405020304" pitchFamily="18" charset="-78"/>
              </a:rPr>
              <a:t>Sveiki maisto produktai</a:t>
            </a:r>
            <a:br>
              <a:rPr lang="lt-LT" sz="4800" dirty="0" smtClean="0">
                <a:latin typeface="Andalus" panose="02020603050405020304" pitchFamily="18" charset="-78"/>
                <a:cs typeface="Andalus" panose="02020603050405020304" pitchFamily="18" charset="-78"/>
              </a:rPr>
            </a:br>
            <a:r>
              <a:rPr lang="lt-LT" sz="4800" dirty="0" smtClean="0">
                <a:solidFill>
                  <a:srgbClr val="FF0000"/>
                </a:solidFill>
                <a:latin typeface="Andalus" panose="02020603050405020304" pitchFamily="18" charset="-78"/>
                <a:cs typeface="Andalus" panose="02020603050405020304" pitchFamily="18" charset="-78"/>
              </a:rPr>
              <a:t>1. Obuoliai</a:t>
            </a:r>
            <a:endParaRPr lang="lt-LT" sz="4800" dirty="0">
              <a:solidFill>
                <a:srgbClr val="FF0000"/>
              </a:solidFill>
              <a:latin typeface="Andalus" panose="02020603050405020304" pitchFamily="18" charset="-78"/>
              <a:cs typeface="Andalus" panose="02020603050405020304" pitchFamily="18" charset="-78"/>
            </a:endParaRPr>
          </a:p>
        </p:txBody>
      </p:sp>
      <p:pic>
        <p:nvPicPr>
          <p:cNvPr id="1026" name="Picture 2" descr="Vaizdo rezultatas pagal užklausą „obuoliai zal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3705" y="3580327"/>
            <a:ext cx="5327958" cy="27558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46173" y="1429555"/>
            <a:ext cx="8963696"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600" dirty="0"/>
              <a:t>Obuoliai yra puikus antioksidantų, kovojančių su laisvaisiais radikalais šaltinis. </a:t>
            </a:r>
          </a:p>
        </p:txBody>
      </p:sp>
    </p:spTree>
    <p:extLst>
      <p:ext uri="{BB962C8B-B14F-4D97-AF65-F5344CB8AC3E}">
        <p14:creationId xmlns:p14="http://schemas.microsoft.com/office/powerpoint/2010/main" val="336077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613" y="868062"/>
            <a:ext cx="8946541" cy="4195481"/>
          </a:xfrm>
        </p:spPr>
        <p:txBody>
          <a:bodyPr>
            <a:normAutofit/>
          </a:bodyPr>
          <a:lstStyle/>
          <a:p>
            <a:pPr marL="0" indent="0">
              <a:buNone/>
            </a:pPr>
            <a:r>
              <a:rPr lang="lt-LT" sz="2600" dirty="0"/>
              <a:t>Migdolai </a:t>
            </a:r>
            <a:r>
              <a:rPr lang="lt-LT" sz="2600" dirty="0" smtClean="0"/>
              <a:t>turi daug </a:t>
            </a:r>
            <a:r>
              <a:rPr lang="lt-LT" sz="2600" dirty="0"/>
              <a:t>maisto medžiagų ir vitaminų - magnio, vitamino E, kalcio, maistinių skaidulų, vitamino </a:t>
            </a:r>
            <a:r>
              <a:rPr lang="lt-LT" sz="2600" dirty="0" smtClean="0"/>
              <a:t>B12, nesočiųjų </a:t>
            </a:r>
            <a:r>
              <a:rPr lang="lt-LT" sz="2600" dirty="0"/>
              <a:t>riebiųjų rūgščių. </a:t>
            </a:r>
          </a:p>
          <a:p>
            <a:pPr marL="0" indent="0">
              <a:buNone/>
            </a:pPr>
            <a:r>
              <a:rPr lang="lt-LT" sz="2600" dirty="0" smtClean="0"/>
              <a:t>Šie riešutai </a:t>
            </a:r>
            <a:r>
              <a:rPr lang="lt-LT" sz="2600" dirty="0"/>
              <a:t>turi daugiau maistinių skaidulų negu bet kurie </a:t>
            </a:r>
            <a:r>
              <a:rPr lang="lt-LT" sz="2600" dirty="0" smtClean="0"/>
              <a:t>kiti. </a:t>
            </a:r>
            <a:r>
              <a:rPr lang="lt-LT" sz="2600" dirty="0"/>
              <a:t>Migdoluose </a:t>
            </a:r>
            <a:r>
              <a:rPr lang="lt-LT" sz="2600" dirty="0" smtClean="0"/>
              <a:t>gausu </a:t>
            </a:r>
            <a:r>
              <a:rPr lang="lt-LT" sz="2600" dirty="0"/>
              <a:t>nesočiųjų riebiųjų </a:t>
            </a:r>
            <a:r>
              <a:rPr lang="lt-LT" sz="2600" dirty="0" smtClean="0"/>
              <a:t>rūgščių, kurios padeda </a:t>
            </a:r>
            <a:r>
              <a:rPr lang="lt-LT" sz="2600" dirty="0"/>
              <a:t>palaikyti normalų cholesterolio kiekį </a:t>
            </a:r>
            <a:r>
              <a:rPr lang="lt-LT" sz="2600" dirty="0" smtClean="0"/>
              <a:t>kraujyje.</a:t>
            </a:r>
            <a:endParaRPr lang="lt-LT" sz="2600" dirty="0"/>
          </a:p>
        </p:txBody>
      </p:sp>
      <p:pic>
        <p:nvPicPr>
          <p:cNvPr id="2050" name="Picture 2" descr="Vaizdo rezultatas pagal užklausą „migdol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98" y="3793141"/>
            <a:ext cx="4957337" cy="272110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184095" y="167797"/>
            <a:ext cx="9404723" cy="1400530"/>
          </a:xfrm>
        </p:spPr>
        <p:txBody>
          <a:bodyPr/>
          <a:lstStyle/>
          <a:p>
            <a:pPr algn="ctr"/>
            <a:r>
              <a:rPr lang="lt-LT" sz="4800" dirty="0" smtClean="0">
                <a:solidFill>
                  <a:srgbClr val="FF0000"/>
                </a:solidFill>
                <a:latin typeface="Andalus" panose="02020603050405020304" pitchFamily="18" charset="-78"/>
                <a:cs typeface="Andalus" panose="02020603050405020304" pitchFamily="18" charset="-78"/>
              </a:rPr>
              <a:t>2. Migdolai</a:t>
            </a:r>
            <a:endParaRPr lang="lt-LT" sz="4800"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6457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9328" y="1207067"/>
            <a:ext cx="8946541" cy="2145594"/>
          </a:xfrm>
        </p:spPr>
        <p:txBody>
          <a:bodyPr>
            <a:normAutofit/>
          </a:bodyPr>
          <a:lstStyle/>
          <a:p>
            <a:pPr marL="0" indent="0">
              <a:buNone/>
            </a:pPr>
            <a:r>
              <a:rPr lang="lt-LT" sz="2600" dirty="0"/>
              <a:t>Brokoliuose gausu maistinių skaidulų, kalio, folio rūgšties, vitamino </a:t>
            </a:r>
            <a:r>
              <a:rPr lang="lt-LT" sz="2600" dirty="0" smtClean="0"/>
              <a:t>C. Juose esantys </a:t>
            </a:r>
            <a:r>
              <a:rPr lang="lt-LT" sz="2600" dirty="0"/>
              <a:t>augaliniai komponentai padeda sumažinti riziką sirgti širdies ligomis, diabetu, </a:t>
            </a:r>
            <a:r>
              <a:rPr lang="lt-LT" sz="2600" dirty="0" smtClean="0"/>
              <a:t>ir net kai </a:t>
            </a:r>
            <a:r>
              <a:rPr lang="lt-LT" sz="2600" dirty="0"/>
              <a:t>kuriomis vėžio </a:t>
            </a:r>
            <a:r>
              <a:rPr lang="lt-LT" sz="2600" dirty="0" smtClean="0"/>
              <a:t>ligomis. </a:t>
            </a:r>
            <a:endParaRPr lang="lt-LT" sz="2600" dirty="0"/>
          </a:p>
        </p:txBody>
      </p:sp>
      <p:pic>
        <p:nvPicPr>
          <p:cNvPr id="5" name="Picture 2" descr="Vaizdo rezultatas pagal užklausą „brokoli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447" y="3352661"/>
            <a:ext cx="4795838" cy="29667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lt-LT" dirty="0" smtClean="0">
                <a:solidFill>
                  <a:srgbClr val="FF0000"/>
                </a:solidFill>
              </a:rPr>
              <a:t>3. Brokoliai</a:t>
            </a:r>
            <a:endParaRPr lang="lt-LT" dirty="0">
              <a:solidFill>
                <a:srgbClr val="FF0000"/>
              </a:solidFill>
            </a:endParaRPr>
          </a:p>
        </p:txBody>
      </p:sp>
    </p:spTree>
    <p:extLst>
      <p:ext uri="{BB962C8B-B14F-4D97-AF65-F5344CB8AC3E}">
        <p14:creationId xmlns:p14="http://schemas.microsoft.com/office/powerpoint/2010/main" val="16773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6952" y="1447611"/>
            <a:ext cx="8946541" cy="4195481"/>
          </a:xfrm>
        </p:spPr>
        <p:txBody>
          <a:bodyPr>
            <a:normAutofit/>
          </a:bodyPr>
          <a:lstStyle/>
          <a:p>
            <a:pPr marL="0" indent="0">
              <a:buNone/>
            </a:pPr>
            <a:r>
              <a:rPr lang="lt-LT" sz="2600" dirty="0"/>
              <a:t>Mėlynėse </a:t>
            </a:r>
            <a:r>
              <a:rPr lang="lt-LT" sz="2600" dirty="0" smtClean="0"/>
              <a:t>taip pat gausu daug </a:t>
            </a:r>
            <a:r>
              <a:rPr lang="lt-LT" sz="2600" dirty="0"/>
              <a:t>maistinių skaidulų, </a:t>
            </a:r>
            <a:r>
              <a:rPr lang="lt-LT" sz="2600" dirty="0" smtClean="0"/>
              <a:t>antioksidantų bei vitaminų. Jas būtina valgyti norint </a:t>
            </a:r>
            <a:r>
              <a:rPr lang="lt-LT" sz="2600" dirty="0"/>
              <a:t>išlaikyti sveikas </a:t>
            </a:r>
            <a:r>
              <a:rPr lang="lt-LT" sz="2600" dirty="0" smtClean="0"/>
              <a:t>akis, beto vyresniems </a:t>
            </a:r>
            <a:r>
              <a:rPr lang="lt-LT" sz="2600" dirty="0"/>
              <a:t>žmonėms mėlynės padeda sumažinti senatvinius pažinimo funkcijų </a:t>
            </a:r>
            <a:r>
              <a:rPr lang="lt-LT" sz="2600" dirty="0" smtClean="0"/>
              <a:t>sutrikimus ir gerina </a:t>
            </a:r>
            <a:r>
              <a:rPr lang="lt-LT" sz="2600" dirty="0"/>
              <a:t>atmintį</a:t>
            </a:r>
            <a:r>
              <a:rPr lang="lt-LT" sz="2600" dirty="0" smtClean="0"/>
              <a:t>. </a:t>
            </a:r>
            <a:endParaRPr lang="lt-LT" sz="2600" dirty="0"/>
          </a:p>
        </p:txBody>
      </p:sp>
      <p:pic>
        <p:nvPicPr>
          <p:cNvPr id="4098" name="Picture 2" descr="Vaizdo rezultatas pagal užklausą „mely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197" y="3672237"/>
            <a:ext cx="3875512" cy="25836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646111" y="452718"/>
            <a:ext cx="9404723" cy="1400530"/>
          </a:xfrm>
        </p:spPr>
        <p:txBody>
          <a:bodyPr/>
          <a:lstStyle/>
          <a:p>
            <a:pPr algn="ctr"/>
            <a:r>
              <a:rPr lang="lt-LT" dirty="0" smtClean="0">
                <a:solidFill>
                  <a:srgbClr val="FF0000"/>
                </a:solidFill>
              </a:rPr>
              <a:t>4. Mėlynės</a:t>
            </a:r>
            <a:endParaRPr lang="lt-LT" dirty="0">
              <a:solidFill>
                <a:srgbClr val="FF0000"/>
              </a:solidFill>
            </a:endParaRPr>
          </a:p>
        </p:txBody>
      </p:sp>
    </p:spTree>
    <p:extLst>
      <p:ext uri="{BB962C8B-B14F-4D97-AF65-F5344CB8AC3E}">
        <p14:creationId xmlns:p14="http://schemas.microsoft.com/office/powerpoint/2010/main" val="31314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984</TotalTime>
  <Words>1386</Words>
  <Application>Microsoft Office PowerPoint</Application>
  <PresentationFormat>Plačiaekranė</PresentationFormat>
  <Paragraphs>92</Paragraphs>
  <Slides>28</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28</vt:i4>
      </vt:variant>
    </vt:vector>
  </HeadingPairs>
  <TitlesOfParts>
    <vt:vector size="34" baseType="lpstr">
      <vt:lpstr>Andalus</vt:lpstr>
      <vt:lpstr>Arial</vt:lpstr>
      <vt:lpstr>Century Gothic</vt:lpstr>
      <vt:lpstr>Wingdings</vt:lpstr>
      <vt:lpstr>Wingdings 3</vt:lpstr>
      <vt:lpstr>Ion</vt:lpstr>
      <vt:lpstr>Sveikos mitybos taisyklės. Pagrindiniai sveikos mitybos principai.</vt:lpstr>
      <vt:lpstr>Turinys</vt:lpstr>
      <vt:lpstr>Įvadas</vt:lpstr>
      <vt:lpstr>Tikslas</vt:lpstr>
      <vt:lpstr>Uždaviniai</vt:lpstr>
      <vt:lpstr>Sveiki maisto produktai 1. Obuoliai</vt:lpstr>
      <vt:lpstr>2. Migdolai</vt:lpstr>
      <vt:lpstr>3. Brokoliai</vt:lpstr>
      <vt:lpstr>4. Mėlynės</vt:lpstr>
      <vt:lpstr>5. Žaliosios lapinės daržovės</vt:lpstr>
      <vt:lpstr>6. Avokadai</vt:lpstr>
      <vt:lpstr>7. Avižiniai dribsniai</vt:lpstr>
      <vt:lpstr>8. Riebios žuvys</vt:lpstr>
      <vt:lpstr>Sveika gyvensena ir mityba </vt:lpstr>
      <vt:lpstr>„PowerPoint“ pateiktis</vt:lpstr>
      <vt:lpstr>Mitybos ir sveikatos problemos</vt:lpstr>
      <vt:lpstr>„PowerPoint“ pateiktis</vt:lpstr>
      <vt:lpstr>„PowerPoint“ pateiktis</vt:lpstr>
      <vt:lpstr>„PowerPoint“ pateiktis</vt:lpstr>
      <vt:lpstr>Pagrindinės sveikos mitybos  taisyklės</vt:lpstr>
      <vt:lpstr>„PowerPoint“ pateiktis</vt:lpstr>
      <vt:lpstr>Kaip elgtis, kad mūsų mitybos įpročiai taptų sveikesni?</vt:lpstr>
      <vt:lpstr>10 PATARIMŲ KAIP PAKEISTI MITYBOS ĮPROČIUS</vt:lpstr>
      <vt:lpstr>„PowerPoint“ pateiktis</vt:lpstr>
      <vt:lpstr>Išvados</vt:lpstr>
      <vt:lpstr>Literatūra</vt:lpstr>
      <vt:lpstr>Literatūra</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Sveikos mitybos taisyklės. Pagrindiniai sveikos mitybos principai.</dc:title>
  <dc:creator>ASUS</dc:creator>
  <cp:lastModifiedBy>Darbuotojas</cp:lastModifiedBy>
  <cp:revision>65</cp:revision>
  <dcterms:created xsi:type="dcterms:W3CDTF">2016-10-03T18:04:46Z</dcterms:created>
  <dcterms:modified xsi:type="dcterms:W3CDTF">2017-09-08T12:20:15Z</dcterms:modified>
</cp:coreProperties>
</file>