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58" d="100"/>
          <a:sy n="58" d="100"/>
        </p:scale>
        <p:origin x="6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lt-LT" smtClean="0"/>
              <a:t>Spustelėję redag. ruoš. pavad. stilių</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Spustelėkite norėdami redaguoti šablono paantraštės stilių</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3/13/2017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Vertical Text Placeholder 2"/>
          <p:cNvSpPr>
            <a:spLocks noGrp="1"/>
          </p:cNvSpPr>
          <p:nvPr>
            <p:ph type="body" orient="vert" idx="1"/>
          </p:nvPr>
        </p:nvSpPr>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idx="1"/>
          </p:nvPr>
        </p:nvSpPr>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3/13/2017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lt-LT" smtClean="0"/>
              <a:t>Spustelėję redag. ruoš. pavad. stilių</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Redaguoti šablono teksto stilius</a:t>
            </a:r>
          </a:p>
        </p:txBody>
      </p:sp>
      <p:sp>
        <p:nvSpPr>
          <p:cNvPr id="7" name="Date Placeholder 6"/>
          <p:cNvSpPr>
            <a:spLocks noGrp="1"/>
          </p:cNvSpPr>
          <p:nvPr>
            <p:ph type="dt" sz="half" idx="10"/>
          </p:nvPr>
        </p:nvSpPr>
        <p:spPr/>
        <p:txBody>
          <a:bodyPr/>
          <a:lstStyle/>
          <a:p>
            <a:fld id="{1160EA64-D806-43AC-9DF2-F8C432F32B4C}" type="datetimeFigureOut">
              <a:rPr lang="en-US" dirty="0"/>
              <a:t>3/13/2017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3/13/2017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4" name="Content Placeholder 3"/>
          <p:cNvSpPr>
            <a:spLocks noGrp="1"/>
          </p:cNvSpPr>
          <p:nvPr>
            <p:ph sz="half" idx="2"/>
          </p:nvPr>
        </p:nvSpPr>
        <p:spPr>
          <a:xfrm>
            <a:off x="1583436" y="3143250"/>
            <a:ext cx="4270248" cy="2596776"/>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7" name="Date Placeholder 6"/>
          <p:cNvSpPr>
            <a:spLocks noGrp="1"/>
          </p:cNvSpPr>
          <p:nvPr>
            <p:ph type="dt" sz="half" idx="10"/>
          </p:nvPr>
        </p:nvSpPr>
        <p:spPr/>
        <p:txBody>
          <a:bodyPr/>
          <a:lstStyle/>
          <a:p>
            <a:fld id="{4F7D4976-E339-4826-83B7-FBD03F55ECF8}" type="datetimeFigureOut">
              <a:rPr lang="en-US" dirty="0"/>
              <a:t>3/13/2017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lt-LT" smtClean="0"/>
              <a:t>Spustelėję redag. ruoš. pavad. stilių</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3/13/2017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3/13/2017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lt-LT" smtClean="0"/>
              <a:t>Spustelėję redag. ruoš. pavad. stilių</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9" name="Date Placeholder 8"/>
          <p:cNvSpPr>
            <a:spLocks noGrp="1"/>
          </p:cNvSpPr>
          <p:nvPr>
            <p:ph type="dt" sz="half" idx="10"/>
          </p:nvPr>
        </p:nvSpPr>
        <p:spPr/>
        <p:txBody>
          <a:bodyPr/>
          <a:lstStyle/>
          <a:p>
            <a:fld id="{D1BE4249-C0D0-4B06-8692-E8BB871AF643}" type="datetimeFigureOut">
              <a:rPr lang="en-US" dirty="0"/>
              <a:t>3/13/2017</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lt-LT" smtClean="0"/>
              <a:t>Spustelėję redag. ruoš. pavad. stilių</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3/13/2017</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3/13/2017</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1600200" y="212035"/>
            <a:ext cx="8991600" cy="5764695"/>
          </a:xfrm>
        </p:spPr>
        <p:txBody>
          <a:bodyPr>
            <a:normAutofit/>
          </a:bodyPr>
          <a:lstStyle/>
          <a:p>
            <a:r>
              <a:rPr lang="lt-LT" b="1" dirty="0"/>
              <a:t>Ar visas </a:t>
            </a:r>
            <a:r>
              <a:rPr lang="lt-LT" b="1" dirty="0" smtClean="0"/>
              <a:t>vanduo naudingas?</a:t>
            </a:r>
            <a:r>
              <a:rPr lang="lt-LT" b="1" dirty="0"/>
              <a:t/>
            </a:r>
            <a:br>
              <a:rPr lang="lt-LT" b="1" dirty="0"/>
            </a:br>
            <a:r>
              <a:rPr lang="lt-LT" b="1" dirty="0" smtClean="0"/>
              <a:t>2017</a:t>
            </a:r>
            <a:endParaRPr lang="lt-LT" dirty="0"/>
          </a:p>
        </p:txBody>
      </p:sp>
      <p:sp>
        <p:nvSpPr>
          <p:cNvPr id="3" name="Antrinis pavadinimas 2"/>
          <p:cNvSpPr>
            <a:spLocks noGrp="1"/>
          </p:cNvSpPr>
          <p:nvPr>
            <p:ph type="subTitle" idx="1"/>
          </p:nvPr>
        </p:nvSpPr>
        <p:spPr>
          <a:xfrm flipV="1">
            <a:off x="2695194" y="6199035"/>
            <a:ext cx="6801612" cy="45719"/>
          </a:xfrm>
        </p:spPr>
        <p:txBody>
          <a:bodyPr>
            <a:normAutofit fontScale="25000" lnSpcReduction="20000"/>
          </a:bodyPr>
          <a:lstStyle/>
          <a:p>
            <a:endParaRPr lang="lt-LT" dirty="0"/>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843" y="3896787"/>
            <a:ext cx="5102087" cy="1854656"/>
          </a:xfrm>
          <a:prstGeom prst="rect">
            <a:avLst/>
          </a:prstGeom>
        </p:spPr>
      </p:pic>
    </p:spTree>
    <p:extLst>
      <p:ext uri="{BB962C8B-B14F-4D97-AF65-F5344CB8AC3E}">
        <p14:creationId xmlns:p14="http://schemas.microsoft.com/office/powerpoint/2010/main" val="2394477437"/>
      </p:ext>
    </p:extLst>
  </p:cSld>
  <p:clrMapOvr>
    <a:masterClrMapping/>
  </p:clrMapOvr>
  <mc:AlternateContent xmlns:mc="http://schemas.openxmlformats.org/markup-compatibility/2006">
    <mc:Choice xmlns:p14="http://schemas.microsoft.com/office/powerpoint/2010/main" Requires="p14">
      <p:transition spd="slow" p14:dur="2000" advTm="7617"/>
    </mc:Choice>
    <mc:Fallback>
      <p:transition spd="slow" advTm="7617"/>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2133599" y="410817"/>
            <a:ext cx="8313353" cy="2054087"/>
          </a:xfrm>
        </p:spPr>
        <p:txBody>
          <a:bodyPr>
            <a:normAutofit/>
          </a:bodyPr>
          <a:lstStyle/>
          <a:p>
            <a:r>
              <a:rPr lang="lt-LT" b="1" dirty="0"/>
              <a:t>Natūraliosios medicinos atstovai neabejoja, kad ilgaamžiškumo priežastis slypi ledo tirpsmo vandenyje</a:t>
            </a:r>
            <a:r>
              <a:rPr lang="lt-LT" sz="2000" b="1" dirty="0"/>
              <a:t>.</a:t>
            </a:r>
            <a:endParaRPr lang="lt-LT" sz="2000" dirty="0"/>
          </a:p>
        </p:txBody>
      </p:sp>
      <p:sp>
        <p:nvSpPr>
          <p:cNvPr id="3" name="Turinio vietos rezervavimo ženklas 2"/>
          <p:cNvSpPr>
            <a:spLocks noGrp="1"/>
          </p:cNvSpPr>
          <p:nvPr>
            <p:ph idx="1"/>
          </p:nvPr>
        </p:nvSpPr>
        <p:spPr>
          <a:xfrm>
            <a:off x="2231136" y="2464904"/>
            <a:ext cx="7729728" cy="4134679"/>
          </a:xfrm>
        </p:spPr>
        <p:txBody>
          <a:bodyPr>
            <a:normAutofit/>
          </a:bodyPr>
          <a:lstStyle/>
          <a:p>
            <a:r>
              <a:rPr lang="lt-LT" sz="2000" dirty="0">
                <a:solidFill>
                  <a:srgbClr val="494949"/>
                </a:solidFill>
                <a:latin typeface="Open Sans"/>
              </a:rPr>
              <a:t>Tirpsmo vandens privalumas slypi jo struktūroje. Tirpdamas ledas išsivalo nuo cheminių priemaišų, o svarbiausia – pakinta jo molekulių struktūra. Įvykus faziniam vanduo–ledas–vanduo virsmui, vanduo įgyja organizmą teigiamai veikiančių savybių. Tirpsmo vandenyje išlieka visos ledo savybės, nes atitirpinant išsaugomi taisyklingą ledo struktūrą suformuojantys vandeniliniai ryšiai. Todėl tirpsmo vandens kristalų naudingosios savybės išlieka tokios pat kaip ir ledo. Tirpsmo vanduo, kurio fiziologiniai parametrai yra artimi mūsų organizmo vidinės terpės parametrams, lengvai įsisavinamas, organizmui nereikia eikvoti energijos vandens struktūros pakeitimui. Todėl greičiau vyksta cheminės reakcijos, suaktyvinami druskų mainai. Ne veltui nuo seno buvo tikima, kad tirpsmo vanduo atnaujina organizmą.</a:t>
            </a:r>
            <a:endParaRPr lang="lt-LT" sz="2000" dirty="0"/>
          </a:p>
        </p:txBody>
      </p:sp>
    </p:spTree>
    <p:extLst>
      <p:ext uri="{BB962C8B-B14F-4D97-AF65-F5344CB8AC3E}">
        <p14:creationId xmlns:p14="http://schemas.microsoft.com/office/powerpoint/2010/main" val="1626646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2231136" y="291547"/>
            <a:ext cx="7729728" cy="2346497"/>
          </a:xfrm>
        </p:spPr>
        <p:txBody>
          <a:bodyPr>
            <a:normAutofit fontScale="90000"/>
          </a:bodyPr>
          <a:lstStyle/>
          <a:p>
            <a:r>
              <a:rPr lang="lt-LT" sz="3100" b="1" dirty="0">
                <a:solidFill>
                  <a:srgbClr val="494949"/>
                </a:solidFill>
                <a:latin typeface="Open Sans"/>
              </a:rPr>
              <a:t>Plika akimi vandens kokybės įvertinti neįmanoma. Nebent vanduo būtų drumzlinas ar nešvarus. Tačiau iš skirtingų šaltinių gaunamo geriamojo vandens savybės tikrai skiriasi</a:t>
            </a:r>
            <a:r>
              <a:rPr lang="lt-LT" b="1" dirty="0">
                <a:solidFill>
                  <a:srgbClr val="494949"/>
                </a:solidFill>
                <a:latin typeface="Open Sans"/>
              </a:rPr>
              <a:t>.</a:t>
            </a:r>
            <a:endParaRPr lang="lt-LT" dirty="0"/>
          </a:p>
        </p:txBody>
      </p:sp>
      <p:sp>
        <p:nvSpPr>
          <p:cNvPr id="3" name="Turinio vietos rezervavimo ženklas 2"/>
          <p:cNvSpPr>
            <a:spLocks noGrp="1"/>
          </p:cNvSpPr>
          <p:nvPr>
            <p:ph idx="1"/>
          </p:nvPr>
        </p:nvSpPr>
        <p:spPr>
          <a:xfrm>
            <a:off x="2231136" y="3008243"/>
            <a:ext cx="7456203" cy="3723861"/>
          </a:xfrm>
        </p:spPr>
        <p:txBody>
          <a:bodyPr>
            <a:normAutofit/>
          </a:bodyPr>
          <a:lstStyle/>
          <a:p>
            <a:pPr algn="just"/>
            <a:r>
              <a:rPr lang="lt-LT" sz="2000" dirty="0">
                <a:solidFill>
                  <a:srgbClr val="494949"/>
                </a:solidFill>
                <a:latin typeface="Open Sans"/>
              </a:rPr>
              <a:t>Ne kartą yra tekę išgirsti: „Man vanduo iš čiaupo – neskanus“. Reiškia, skirtumą jaučiame. Ir tai ne vien dėl vandenyje esančių priemaišų, o dėl vandens struktūros. Tarkime, net trinkdami plaukus, iškart pajuntame, vanduo yra kietas ar minkštas. Lietaus, ežero vandens kitoniškumą galima atskirti net čiuopiant ar uodžiant. Todėl nesunkiai galime įvertinti ir geriamojo vandens skonį.</a:t>
            </a:r>
          </a:p>
          <a:p>
            <a:pPr algn="just"/>
            <a:r>
              <a:rPr lang="lt-LT" sz="2000" dirty="0">
                <a:solidFill>
                  <a:srgbClr val="494949"/>
                </a:solidFill>
                <a:latin typeface="Open Sans"/>
              </a:rPr>
              <a:t>Tarkime, kad ir toks pavyzdys: pomidorai. Pramoniniu būdu užauginti akivaizdžiai skiriasi nuo močiutės pomidorų, užderėjusių darže. Skiriasi ir jų kvapas, ir skonis, ir tekstūra.</a:t>
            </a:r>
          </a:p>
          <a:p>
            <a:endParaRPr lang="lt-LT" sz="2000" dirty="0"/>
          </a:p>
        </p:txBody>
      </p:sp>
    </p:spTree>
    <p:extLst>
      <p:ext uri="{BB962C8B-B14F-4D97-AF65-F5344CB8AC3E}">
        <p14:creationId xmlns:p14="http://schemas.microsoft.com/office/powerpoint/2010/main" val="36179158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2231136" y="357809"/>
            <a:ext cx="7729728" cy="1795603"/>
          </a:xfrm>
        </p:spPr>
        <p:txBody>
          <a:bodyPr>
            <a:normAutofit fontScale="90000"/>
          </a:bodyPr>
          <a:lstStyle/>
          <a:p>
            <a:r>
              <a:rPr lang="lt-LT" b="1" dirty="0">
                <a:solidFill>
                  <a:srgbClr val="494949"/>
                </a:solidFill>
                <a:latin typeface="Open Sans"/>
              </a:rPr>
              <a:t>Suprantama, kad skysčiai, kuriuos mes geriame, ir vanduo yra skirtingi dalykai. Kaip tai veikia organizmą?</a:t>
            </a:r>
            <a:endParaRPr lang="lt-LT" i="1" dirty="0"/>
          </a:p>
        </p:txBody>
      </p:sp>
      <p:sp>
        <p:nvSpPr>
          <p:cNvPr id="3" name="Turinio vietos rezervavimo ženklas 2"/>
          <p:cNvSpPr>
            <a:spLocks noGrp="1"/>
          </p:cNvSpPr>
          <p:nvPr>
            <p:ph idx="1"/>
          </p:nvPr>
        </p:nvSpPr>
        <p:spPr>
          <a:xfrm>
            <a:off x="2231135" y="2531165"/>
            <a:ext cx="7588726" cy="3631095"/>
          </a:xfrm>
        </p:spPr>
        <p:txBody>
          <a:bodyPr>
            <a:noAutofit/>
          </a:bodyPr>
          <a:lstStyle/>
          <a:p>
            <a:r>
              <a:rPr lang="lt-LT" sz="2000" dirty="0">
                <a:solidFill>
                  <a:srgbClr val="494949"/>
                </a:solidFill>
                <a:latin typeface="Open Sans"/>
              </a:rPr>
              <a:t>„Žmonių, geriančių gryną vandenį vietoje kitų skysčių – arbatos, kavos, sulčių, gaiviųjų gėrimų, limonadų – savijauta ir net sveikata išties labai skiriasi</a:t>
            </a:r>
            <a:r>
              <a:rPr lang="lt-LT" sz="2000" dirty="0" smtClean="0">
                <a:solidFill>
                  <a:srgbClr val="494949"/>
                </a:solidFill>
                <a:latin typeface="Open Sans"/>
              </a:rPr>
              <a:t>.</a:t>
            </a:r>
          </a:p>
          <a:p>
            <a:r>
              <a:rPr lang="lt-LT" sz="2000" dirty="0">
                <a:solidFill>
                  <a:srgbClr val="494949"/>
                </a:solidFill>
                <a:latin typeface="Open Sans"/>
              </a:rPr>
              <a:t>Šiandien yra aktualiausia tai, kad žmonės apskritai beveik ignoruoja vandenį. Geria jo tik tiek, kiek reikia užsigerti vaistams</a:t>
            </a:r>
            <a:r>
              <a:rPr lang="lt-LT" sz="2000" dirty="0" smtClean="0">
                <a:solidFill>
                  <a:srgbClr val="494949"/>
                </a:solidFill>
                <a:latin typeface="Open Sans"/>
              </a:rPr>
              <a:t>“,</a:t>
            </a:r>
          </a:p>
          <a:p>
            <a:r>
              <a:rPr lang="lt-LT" sz="2000" dirty="0">
                <a:solidFill>
                  <a:srgbClr val="494949"/>
                </a:solidFill>
                <a:latin typeface="Open Sans"/>
              </a:rPr>
              <a:t>Reikia žinoti, kad iš tų skysčių, kuriuos geriame, organizmas turi pasigaminti vandenį. Mūsų ląstelėse nėra nei kompoto, nei arbatos, nei kavos. Joms reikia gryno vandens, mūsų ląstelė minta vandeniu.</a:t>
            </a:r>
            <a:endParaRPr lang="lt-LT" sz="2000" dirty="0"/>
          </a:p>
        </p:txBody>
      </p:sp>
    </p:spTree>
    <p:extLst>
      <p:ext uri="{BB962C8B-B14F-4D97-AF65-F5344CB8AC3E}">
        <p14:creationId xmlns:p14="http://schemas.microsoft.com/office/powerpoint/2010/main" val="83656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nl-NL" b="1" dirty="0">
                <a:solidFill>
                  <a:srgbClr val="494949"/>
                </a:solidFill>
                <a:latin typeface="Open Sans"/>
              </a:rPr>
              <a:t>Kiek </a:t>
            </a:r>
            <a:r>
              <a:rPr lang="nl-NL" b="1" dirty="0" err="1">
                <a:solidFill>
                  <a:srgbClr val="494949"/>
                </a:solidFill>
                <a:latin typeface="Open Sans"/>
              </a:rPr>
              <a:t>vandens</a:t>
            </a:r>
            <a:r>
              <a:rPr lang="nl-NL" b="1" dirty="0">
                <a:solidFill>
                  <a:srgbClr val="494949"/>
                </a:solidFill>
                <a:latin typeface="Open Sans"/>
              </a:rPr>
              <a:t> </a:t>
            </a:r>
            <a:r>
              <a:rPr lang="nl-NL" b="1" dirty="0" err="1">
                <a:solidFill>
                  <a:srgbClr val="494949"/>
                </a:solidFill>
                <a:latin typeface="Open Sans"/>
              </a:rPr>
              <a:t>reikia</a:t>
            </a:r>
            <a:r>
              <a:rPr lang="nl-NL" b="1" dirty="0">
                <a:solidFill>
                  <a:srgbClr val="494949"/>
                </a:solidFill>
                <a:latin typeface="Open Sans"/>
              </a:rPr>
              <a:t> per </a:t>
            </a:r>
            <a:r>
              <a:rPr lang="nl-NL" b="1" dirty="0" err="1">
                <a:solidFill>
                  <a:srgbClr val="494949"/>
                </a:solidFill>
                <a:latin typeface="Open Sans"/>
              </a:rPr>
              <a:t>parą</a:t>
            </a:r>
            <a:r>
              <a:rPr lang="nl-NL" b="1" dirty="0">
                <a:solidFill>
                  <a:srgbClr val="494949"/>
                </a:solidFill>
                <a:latin typeface="Open Sans"/>
              </a:rPr>
              <a:t>?</a:t>
            </a:r>
            <a:endParaRPr lang="lt-LT" dirty="0"/>
          </a:p>
        </p:txBody>
      </p:sp>
      <p:sp>
        <p:nvSpPr>
          <p:cNvPr id="3" name="Turinio vietos rezervavimo ženklas 2"/>
          <p:cNvSpPr>
            <a:spLocks noGrp="1"/>
          </p:cNvSpPr>
          <p:nvPr>
            <p:ph idx="1"/>
          </p:nvPr>
        </p:nvSpPr>
        <p:spPr>
          <a:xfrm>
            <a:off x="2249159" y="2598287"/>
            <a:ext cx="7729728" cy="3948286"/>
          </a:xfrm>
        </p:spPr>
        <p:txBody>
          <a:bodyPr>
            <a:normAutofit/>
          </a:bodyPr>
          <a:lstStyle/>
          <a:p>
            <a:r>
              <a:rPr lang="lt-LT" sz="2000" dirty="0">
                <a:solidFill>
                  <a:srgbClr val="494949"/>
                </a:solidFill>
                <a:latin typeface="Open Sans"/>
              </a:rPr>
              <a:t>Mitybos specialistai rekomenduoja išgerti per parą šešias stiklines gryno vandens: vandens molekulės yra laisvos, su nieko nesusijungusios. Todėl vanduo yra labai svarbus norint išplauti iš organizmo tarpinius medžiagų skilimo produktus. Kitas patarimas: per dieną išgerti po 33 ml vandens kiekvienam kūno svorio kilogramui: jeigu sveriate 60 kg, reiškia jums reikia išgerti maždaug du litrus vandens</a:t>
            </a:r>
            <a:r>
              <a:rPr lang="lt-LT" sz="2000" dirty="0" smtClean="0">
                <a:solidFill>
                  <a:srgbClr val="494949"/>
                </a:solidFill>
                <a:latin typeface="Open Sans"/>
              </a:rPr>
              <a:t>.</a:t>
            </a:r>
          </a:p>
          <a:p>
            <a:endParaRPr lang="lt-LT" sz="2000" dirty="0"/>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6573" y="4675740"/>
            <a:ext cx="2657061" cy="1658799"/>
          </a:xfrm>
          <a:prstGeom prst="rect">
            <a:avLst/>
          </a:prstGeom>
        </p:spPr>
      </p:pic>
    </p:spTree>
    <p:extLst>
      <p:ext uri="{BB962C8B-B14F-4D97-AF65-F5344CB8AC3E}">
        <p14:creationId xmlns:p14="http://schemas.microsoft.com/office/powerpoint/2010/main" val="1790515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b="1" dirty="0">
                <a:solidFill>
                  <a:srgbClr val="494949"/>
                </a:solidFill>
                <a:latin typeface="Open Sans"/>
              </a:rPr>
              <a:t>Kokį vandenį gerti?</a:t>
            </a:r>
            <a:endParaRPr lang="lt-LT" dirty="0"/>
          </a:p>
        </p:txBody>
      </p:sp>
      <p:sp>
        <p:nvSpPr>
          <p:cNvPr id="3" name="Turinio vietos rezervavimo ženklas 2"/>
          <p:cNvSpPr>
            <a:spLocks noGrp="1"/>
          </p:cNvSpPr>
          <p:nvPr>
            <p:ph idx="1"/>
          </p:nvPr>
        </p:nvSpPr>
        <p:spPr/>
        <p:txBody>
          <a:bodyPr>
            <a:noAutofit/>
          </a:bodyPr>
          <a:lstStyle/>
          <a:p>
            <a:pPr algn="just"/>
            <a:r>
              <a:rPr lang="lt-LT" sz="2000" dirty="0">
                <a:solidFill>
                  <a:srgbClr val="494949"/>
                </a:solidFill>
                <a:latin typeface="Open Sans"/>
              </a:rPr>
              <a:t>Viena aišku – reikia gerti kokybišką vandenį. Geriamojo vandens kokybė turi labai svarbią įtaką sveikatai ir energingumui. Kuo kokybiškesnis vanduo, tuo daugiau energijos organizmas įgauna ir mažiau iššvaisto įsisavinant prastą vandenį ir valant žalingus jo priedus. Nepatartina piktnaudžiauti mineraliniu vandeniu dėl jame esančių druskų: taip organizmas apkraunamas nuolatiniu poreikiu šalinti jų perteklių.</a:t>
            </a:r>
          </a:p>
          <a:p>
            <a:pPr algn="just"/>
            <a:r>
              <a:rPr lang="lt-LT" sz="2000" dirty="0">
                <a:solidFill>
                  <a:srgbClr val="494949"/>
                </a:solidFill>
                <a:latin typeface="Open Sans"/>
              </a:rPr>
              <a:t>Mūsų šalies rinkoje gausus mineralinio vandens pasirinkimas, tačiau nuolatiniam vartojimui vertėtų rinktis kaip įmanoma silpnesnės </a:t>
            </a:r>
            <a:r>
              <a:rPr lang="lt-LT" sz="2000" dirty="0" err="1">
                <a:solidFill>
                  <a:srgbClr val="494949"/>
                </a:solidFill>
                <a:latin typeface="Open Sans"/>
              </a:rPr>
              <a:t>mineralizacijos</a:t>
            </a:r>
            <a:r>
              <a:rPr lang="lt-LT" sz="2000" dirty="0">
                <a:solidFill>
                  <a:srgbClr val="494949"/>
                </a:solidFill>
                <a:latin typeface="Open Sans"/>
              </a:rPr>
              <a:t> vandenį.</a:t>
            </a:r>
            <a:endParaRPr lang="lt-LT" sz="2000" b="0" i="0" dirty="0">
              <a:solidFill>
                <a:srgbClr val="494949"/>
              </a:solidFill>
              <a:effectLst/>
              <a:latin typeface="Open Sans"/>
            </a:endParaRPr>
          </a:p>
        </p:txBody>
      </p:sp>
    </p:spTree>
    <p:extLst>
      <p:ext uri="{BB962C8B-B14F-4D97-AF65-F5344CB8AC3E}">
        <p14:creationId xmlns:p14="http://schemas.microsoft.com/office/powerpoint/2010/main" val="2237140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2637182" y="357809"/>
            <a:ext cx="7103165" cy="2213113"/>
          </a:xfrm>
        </p:spPr>
        <p:txBody>
          <a:bodyPr>
            <a:normAutofit/>
          </a:bodyPr>
          <a:lstStyle/>
          <a:p>
            <a:r>
              <a:rPr lang="lt-LT" b="1" dirty="0">
                <a:solidFill>
                  <a:srgbClr val="494949"/>
                </a:solidFill>
                <a:latin typeface="Open Sans"/>
              </a:rPr>
              <a:t>Kuo ypatingas tirpsmo vanduo?</a:t>
            </a:r>
            <a:endParaRPr lang="lt-LT" dirty="0"/>
          </a:p>
        </p:txBody>
      </p:sp>
      <p:sp>
        <p:nvSpPr>
          <p:cNvPr id="3" name="Turinio vietos rezervavimo ženklas 2"/>
          <p:cNvSpPr>
            <a:spLocks noGrp="1"/>
          </p:cNvSpPr>
          <p:nvPr>
            <p:ph idx="1"/>
          </p:nvPr>
        </p:nvSpPr>
        <p:spPr>
          <a:xfrm>
            <a:off x="2231136" y="3114261"/>
            <a:ext cx="7509212" cy="3564834"/>
          </a:xfrm>
        </p:spPr>
        <p:txBody>
          <a:bodyPr>
            <a:normAutofit fontScale="92500" lnSpcReduction="10000"/>
          </a:bodyPr>
          <a:lstStyle/>
          <a:p>
            <a:pPr algn="just"/>
            <a:r>
              <a:rPr lang="lt-LT" sz="2200" dirty="0">
                <a:solidFill>
                  <a:srgbClr val="494949"/>
                </a:solidFill>
                <a:latin typeface="Open Sans"/>
              </a:rPr>
              <a:t>Tirpsmo vanduo išsiskiria savo sudėtimi ir struktūra – jame yra tik reikalingas mineralų ir mikroelementų keikis. Todėl jį galima vartoti kasdien. Dėl savo idealaus tyrumo ir unikalios struktūros, reguliariai vartojant šį vandenį, organizmas bus aprūpintas visomis būtiniausiomis medžiagomis, į jį nepateks jokios sunkiai įsisavinamos druskos bei mineralai. Viso to dėka, organizmo medžiagų apykaita pagerėja, išlaikomas energijos balansas, o druskų perteklius ir kitos žalingos medžiagos yra pašalinamos iš organizmo</a:t>
            </a:r>
            <a:r>
              <a:rPr lang="lt-LT" sz="2200" dirty="0" smtClean="0">
                <a:solidFill>
                  <a:srgbClr val="494949"/>
                </a:solidFill>
                <a:latin typeface="Open Sans"/>
              </a:rPr>
              <a:t>.</a:t>
            </a:r>
          </a:p>
          <a:p>
            <a:pPr algn="just"/>
            <a:endParaRPr lang="lt-LT" sz="2000" dirty="0">
              <a:solidFill>
                <a:srgbClr val="494949"/>
              </a:solidFill>
              <a:latin typeface="Open Sans"/>
            </a:endParaRPr>
          </a:p>
          <a:p>
            <a:r>
              <a:rPr lang="lt-LT" dirty="0"/>
              <a:t/>
            </a:r>
            <a:br>
              <a:rPr lang="lt-LT" dirty="0"/>
            </a:br>
            <a:endParaRPr lang="lt-LT" dirty="0"/>
          </a:p>
        </p:txBody>
      </p:sp>
    </p:spTree>
    <p:extLst>
      <p:ext uri="{BB962C8B-B14F-4D97-AF65-F5344CB8AC3E}">
        <p14:creationId xmlns:p14="http://schemas.microsoft.com/office/powerpoint/2010/main" val="29559814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endParaRPr lang="lt-LT"/>
          </a:p>
        </p:txBody>
      </p:sp>
      <p:pic>
        <p:nvPicPr>
          <p:cNvPr id="4" name="Turinio vietos rezervavimo ženklas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7826" y="463825"/>
            <a:ext cx="9276521" cy="6016487"/>
          </a:xfrm>
        </p:spPr>
      </p:pic>
    </p:spTree>
    <p:extLst>
      <p:ext uri="{BB962C8B-B14F-4D97-AF65-F5344CB8AC3E}">
        <p14:creationId xmlns:p14="http://schemas.microsoft.com/office/powerpoint/2010/main" val="2777148735"/>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TM10001115[[fn=Siuntinys]]</Template>
  <TotalTime>54</TotalTime>
  <Words>598</Words>
  <Application>Microsoft Office PowerPoint</Application>
  <PresentationFormat>Plačiaekranė</PresentationFormat>
  <Paragraphs>19</Paragraphs>
  <Slides>8</Slides>
  <Notes>0</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8</vt:i4>
      </vt:variant>
    </vt:vector>
  </HeadingPairs>
  <TitlesOfParts>
    <vt:vector size="12" baseType="lpstr">
      <vt:lpstr>Arial</vt:lpstr>
      <vt:lpstr>Gill Sans MT</vt:lpstr>
      <vt:lpstr>Open Sans</vt:lpstr>
      <vt:lpstr>Parcel</vt:lpstr>
      <vt:lpstr>Ar visas vanduo naudingas? 2017</vt:lpstr>
      <vt:lpstr>Natūraliosios medicinos atstovai neabejoja, kad ilgaamžiškumo priežastis slypi ledo tirpsmo vandenyje.</vt:lpstr>
      <vt:lpstr>Plika akimi vandens kokybės įvertinti neįmanoma. Nebent vanduo būtų drumzlinas ar nešvarus. Tačiau iš skirtingų šaltinių gaunamo geriamojo vandens savybės tikrai skiriasi.</vt:lpstr>
      <vt:lpstr>Suprantama, kad skysčiai, kuriuos mes geriame, ir vanduo yra skirtingi dalykai. Kaip tai veikia organizmą?</vt:lpstr>
      <vt:lpstr>Kiek vandens reikia per parą?</vt:lpstr>
      <vt:lpstr>Kokį vandenį gerti?</vt:lpstr>
      <vt:lpstr>Kuo ypatingas tirpsmo vanduo?</vt:lpstr>
      <vt:lpstr>„PowerPoint“ pateiktis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 visas vanduo naudingas?</dc:title>
  <dc:creator>Darbuotojas</dc:creator>
  <cp:lastModifiedBy>Darbuotojas</cp:lastModifiedBy>
  <cp:revision>6</cp:revision>
  <dcterms:created xsi:type="dcterms:W3CDTF">2017-03-13T09:50:04Z</dcterms:created>
  <dcterms:modified xsi:type="dcterms:W3CDTF">2017-03-13T10:46:38Z</dcterms:modified>
</cp:coreProperties>
</file>